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DM Serif Text" pitchFamily="2" charset="0"/>
      <p:regular r:id="rId19"/>
      <p:italic r:id="rId20"/>
    </p:embeddedFont>
    <p:embeddedFont>
      <p:font typeface="Open Sans" panose="020B0606030504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2" d="100"/>
          <a:sy n="202" d="100"/>
        </p:scale>
        <p:origin x="620" y="1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7549dc5acc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7549dc5ac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8f5a3d17c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8f5a3d17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5463a3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d5463a3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f9619ce97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f9619ce97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549dc5ac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549dc5ac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f9619ce97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f9619ce97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549dc5a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549dc5a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f9619ce97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f9619ce97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f9619ce9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f9619ce9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8f5a3d17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b8f5a3d17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8f5a3d17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b8f5a3d17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6cf0cc44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6cf0cc4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Content">
  <p:cSld name="Title/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81000" y="190500"/>
            <a:ext cx="8229600" cy="857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1"/>
              </a:buClr>
              <a:buSzPts val="3600"/>
              <a:buFont typeface="Calibri"/>
              <a:buNone/>
              <a:defRPr sz="3600" b="0" i="0" u="none" strike="noStrike" cap="none">
                <a:solidFill>
                  <a:schemeClr val="accen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600"/>
              </a:spcBef>
              <a:spcAft>
                <a:spcPts val="0"/>
              </a:spcAft>
              <a:buClr>
                <a:schemeClr val="accent3"/>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16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4"/>
          <p:cNvSpPr/>
          <p:nvPr/>
        </p:nvSpPr>
        <p:spPr>
          <a:xfrm>
            <a:off x="1045925" y="1049982"/>
            <a:ext cx="7119300" cy="2431043"/>
          </a:xfrm>
          <a:prstGeom prst="rect">
            <a:avLst/>
          </a:prstGeom>
          <a:noFill/>
          <a:ln w="19050" cap="flat" cmpd="sng">
            <a:solidFill>
              <a:srgbClr val="F5DAA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How to Use this Presentation:</a:t>
            </a:r>
            <a:endParaRPr sz="1000">
              <a:solidFill>
                <a:schemeClr val="lt1"/>
              </a:solidFill>
              <a:latin typeface="DM Serif Text"/>
              <a:ea typeface="DM Serif Text"/>
              <a:cs typeface="DM Serif Text"/>
              <a:sym typeface="DM Serif Text"/>
            </a:endParaRPr>
          </a:p>
        </p:txBody>
      </p:sp>
      <p:grpSp>
        <p:nvGrpSpPr>
          <p:cNvPr id="60" name="Google Shape;60;p14"/>
          <p:cNvGrpSpPr/>
          <p:nvPr/>
        </p:nvGrpSpPr>
        <p:grpSpPr>
          <a:xfrm>
            <a:off x="7921057" y="4774074"/>
            <a:ext cx="1007356" cy="187965"/>
            <a:chOff x="794550" y="2290675"/>
            <a:chExt cx="6090425" cy="1136425"/>
          </a:xfrm>
        </p:grpSpPr>
        <p:sp>
          <p:nvSpPr>
            <p:cNvPr id="61" name="Google Shape;61;p14"/>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4"/>
          <p:cNvSpPr txBox="1"/>
          <p:nvPr/>
        </p:nvSpPr>
        <p:spPr>
          <a:xfrm>
            <a:off x="2776525" y="1157725"/>
            <a:ext cx="5051700" cy="2240700"/>
          </a:xfrm>
          <a:prstGeom prst="rect">
            <a:avLst/>
          </a:prstGeom>
          <a:noFill/>
          <a:ln>
            <a:noFill/>
          </a:ln>
        </p:spPr>
        <p:txBody>
          <a:bodyPr spcFirstLastPara="1" wrap="square" lIns="91425" tIns="91425" rIns="91425" bIns="91425" anchor="ctr" anchorCtr="0">
            <a:noAutofit/>
          </a:bodyPr>
          <a:lstStyle/>
          <a:p>
            <a:pPr marL="457200" lvl="0" indent="-304800" rtl="0">
              <a:spcBef>
                <a:spcPts val="0"/>
              </a:spcBef>
              <a:spcAft>
                <a:spcPts val="600"/>
              </a:spcAft>
              <a:buClr>
                <a:srgbClr val="666666"/>
              </a:buClr>
              <a:buSzPts val="1200"/>
              <a:buFont typeface="Open Sans"/>
              <a:buAutoNum type="arabicPeriod"/>
            </a:pPr>
            <a:r>
              <a:rPr lang="en" sz="1200" dirty="0">
                <a:solidFill>
                  <a:srgbClr val="666666"/>
                </a:solidFill>
                <a:latin typeface="Open Sans"/>
                <a:ea typeface="Open Sans"/>
                <a:cs typeface="Open Sans"/>
                <a:sym typeface="Open Sans"/>
              </a:rPr>
              <a:t>Double-check each slide carefully to be sure that all points are applicable to your plans.</a:t>
            </a:r>
            <a:endParaRPr sz="1200" dirty="0">
              <a:solidFill>
                <a:srgbClr val="666666"/>
              </a:solidFill>
              <a:latin typeface="Open Sans"/>
              <a:ea typeface="Open Sans"/>
              <a:cs typeface="Open Sans"/>
              <a:sym typeface="Open Sans"/>
            </a:endParaRPr>
          </a:p>
          <a:p>
            <a:pPr marL="457200" lvl="0" indent="-304800" rtl="0">
              <a:spcBef>
                <a:spcPts val="0"/>
              </a:spcBef>
              <a:spcAft>
                <a:spcPts val="600"/>
              </a:spcAft>
              <a:buClr>
                <a:srgbClr val="666666"/>
              </a:buClr>
              <a:buSzPts val="1200"/>
              <a:buFont typeface="Open Sans"/>
              <a:buAutoNum type="arabicPeriod"/>
            </a:pPr>
            <a:r>
              <a:rPr lang="en" sz="1200" dirty="0">
                <a:solidFill>
                  <a:srgbClr val="666666"/>
                </a:solidFill>
                <a:latin typeface="Open Sans"/>
                <a:ea typeface="Open Sans"/>
                <a:cs typeface="Open Sans"/>
                <a:sym typeface="Open Sans"/>
              </a:rPr>
              <a:t>Copy and paste the slides into your open enrollment presentation. </a:t>
            </a:r>
            <a:endParaRPr sz="1200" dirty="0">
              <a:solidFill>
                <a:srgbClr val="666666"/>
              </a:solidFill>
              <a:latin typeface="Open Sans"/>
              <a:ea typeface="Open Sans"/>
              <a:cs typeface="Open Sans"/>
              <a:sym typeface="Open Sans"/>
            </a:endParaRPr>
          </a:p>
          <a:p>
            <a:pPr marL="457200" lvl="0" indent="-304800" rtl="0">
              <a:spcBef>
                <a:spcPts val="0"/>
              </a:spcBef>
              <a:spcAft>
                <a:spcPts val="600"/>
              </a:spcAft>
              <a:buClr>
                <a:srgbClr val="666666"/>
              </a:buClr>
              <a:buSzPts val="1200"/>
              <a:buFont typeface="Open Sans"/>
              <a:buAutoNum type="arabicPeriod"/>
            </a:pPr>
            <a:r>
              <a:rPr lang="en" sz="1200" dirty="0">
                <a:solidFill>
                  <a:srgbClr val="666666"/>
                </a:solidFill>
                <a:latin typeface="Open Sans"/>
                <a:ea typeface="Open Sans"/>
                <a:cs typeface="Open Sans"/>
                <a:sym typeface="Open Sans"/>
              </a:rPr>
              <a:t>To increase your enrollment rate, we recommend that you present these slides after you discuss your medical, vision and dental plans. </a:t>
            </a:r>
            <a:endParaRPr sz="1200" dirty="0">
              <a:solidFill>
                <a:srgbClr val="666666"/>
              </a:solidFill>
              <a:latin typeface="Open Sans"/>
              <a:ea typeface="Open Sans"/>
              <a:cs typeface="Open Sans"/>
              <a:sym typeface="Open Sans"/>
            </a:endParaRPr>
          </a:p>
          <a:p>
            <a:pPr marL="457200" lvl="0" indent="-304800" rtl="0">
              <a:spcBef>
                <a:spcPts val="0"/>
              </a:spcBef>
              <a:spcAft>
                <a:spcPts val="600"/>
              </a:spcAft>
              <a:buClr>
                <a:srgbClr val="666666"/>
              </a:buClr>
              <a:buSzPts val="1200"/>
              <a:buFont typeface="Open Sans"/>
              <a:buAutoNum type="arabicPeriod"/>
            </a:pPr>
            <a:r>
              <a:rPr lang="en" sz="1200" dirty="0">
                <a:solidFill>
                  <a:srgbClr val="666666"/>
                </a:solidFill>
                <a:latin typeface="Open Sans"/>
                <a:ea typeface="Open Sans"/>
                <a:cs typeface="Open Sans"/>
                <a:sym typeface="Open Sans"/>
              </a:rPr>
              <a:t>If a slide has a video on it, simply click the video to open it in your browser.</a:t>
            </a:r>
            <a:endParaRPr sz="1200" dirty="0">
              <a:solidFill>
                <a:srgbClr val="666666"/>
              </a:solidFill>
              <a:latin typeface="Open Sans"/>
              <a:ea typeface="Open Sans"/>
              <a:cs typeface="Open Sans"/>
              <a:sym typeface="Open Sans"/>
            </a:endParaRPr>
          </a:p>
        </p:txBody>
      </p:sp>
      <p:pic>
        <p:nvPicPr>
          <p:cNvPr id="72" name="Google Shape;72;p14"/>
          <p:cNvPicPr preferRelativeResize="0"/>
          <p:nvPr/>
        </p:nvPicPr>
        <p:blipFill>
          <a:blip r:embed="rId3">
            <a:alphaModFix amt="85000"/>
          </a:blip>
          <a:stretch>
            <a:fillRect/>
          </a:stretch>
        </p:blipFill>
        <p:spPr>
          <a:xfrm>
            <a:off x="1315769" y="1551308"/>
            <a:ext cx="1245890" cy="12458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233" name="Google Shape;233;p23"/>
          <p:cNvGrpSpPr/>
          <p:nvPr/>
        </p:nvGrpSpPr>
        <p:grpSpPr>
          <a:xfrm>
            <a:off x="7921057" y="4774074"/>
            <a:ext cx="1007356" cy="187965"/>
            <a:chOff x="794550" y="2290675"/>
            <a:chExt cx="6090425" cy="1136425"/>
          </a:xfrm>
        </p:grpSpPr>
        <p:sp>
          <p:nvSpPr>
            <p:cNvPr id="234" name="Google Shape;234;p23"/>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23"/>
          <p:cNvSpPr txBox="1"/>
          <p:nvPr/>
        </p:nvSpPr>
        <p:spPr>
          <a:xfrm>
            <a:off x="518425" y="562975"/>
            <a:ext cx="7973400" cy="3698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600" dirty="0">
                <a:solidFill>
                  <a:srgbClr val="666666"/>
                </a:solidFill>
                <a:latin typeface="DM Serif Text" pitchFamily="2" charset="0"/>
                <a:ea typeface="Open Sans"/>
                <a:cs typeface="Open Sans"/>
                <a:sym typeface="Open Sans"/>
              </a:rPr>
              <a:t>Frequently Asked Questions</a:t>
            </a:r>
            <a:endParaRPr sz="1600" dirty="0">
              <a:solidFill>
                <a:srgbClr val="666666"/>
              </a:solidFill>
              <a:latin typeface="DM Serif Text" pitchFamily="2" charset="0"/>
              <a:ea typeface="Open Sans"/>
              <a:cs typeface="Open Sans"/>
              <a:sym typeface="Open Sans"/>
            </a:endParaRPr>
          </a:p>
          <a:p>
            <a:pPr marL="0" lvl="0" indent="0" rtl="0">
              <a:lnSpc>
                <a:spcPct val="150000"/>
              </a:lnSpc>
              <a:spcBef>
                <a:spcPts val="0"/>
              </a:spcBef>
              <a:spcAft>
                <a:spcPts val="0"/>
              </a:spcAft>
              <a:buNone/>
            </a:pPr>
            <a:r>
              <a:rPr lang="en" sz="800" dirty="0">
                <a:solidFill>
                  <a:srgbClr val="666666"/>
                </a:solidFill>
                <a:latin typeface="Open Sans"/>
                <a:ea typeface="Open Sans"/>
                <a:cs typeface="Open Sans"/>
                <a:sym typeface="Open Sans"/>
              </a:rPr>
              <a:t> </a:t>
            </a:r>
          </a:p>
          <a:p>
            <a:pPr marL="0" lvl="0" indent="0" rtl="0">
              <a:spcBef>
                <a:spcPts val="0"/>
              </a:spcBef>
              <a:spcAft>
                <a:spcPts val="1200"/>
              </a:spcAft>
              <a:buNone/>
            </a:pPr>
            <a:r>
              <a:rPr lang="en" sz="1100" b="1" dirty="0">
                <a:solidFill>
                  <a:srgbClr val="666666"/>
                </a:solidFill>
                <a:latin typeface="Open Sans"/>
                <a:ea typeface="Open Sans"/>
                <a:cs typeface="Open Sans"/>
                <a:sym typeface="Open Sans"/>
              </a:rPr>
              <a:t>Who pays for the insurance each month?</a:t>
            </a:r>
            <a:br>
              <a:rPr lang="en" sz="1100" b="1" dirty="0">
                <a:solidFill>
                  <a:srgbClr val="666666"/>
                </a:solidFill>
                <a:latin typeface="Open Sans"/>
                <a:ea typeface="Open Sans"/>
                <a:cs typeface="Open Sans"/>
                <a:sym typeface="Open Sans"/>
              </a:rPr>
            </a:br>
            <a:r>
              <a:rPr lang="en" sz="1100" dirty="0">
                <a:solidFill>
                  <a:srgbClr val="666666"/>
                </a:solidFill>
                <a:latin typeface="Open Sans"/>
                <a:ea typeface="Open Sans"/>
                <a:cs typeface="Open Sans"/>
                <a:sym typeface="Open Sans"/>
              </a:rPr>
              <a:t>You do. Your company is giving you money in an account to help cover the cost of healthcare insurance. You will pay for the insurance premium monthly either with the Ameriflex card or out of pocket and then be reimbursed from the account. </a:t>
            </a:r>
            <a:endParaRPr sz="1100" dirty="0">
              <a:solidFill>
                <a:srgbClr val="666666"/>
              </a:solidFill>
              <a:latin typeface="Open Sans"/>
              <a:ea typeface="Open Sans"/>
              <a:cs typeface="Open Sans"/>
              <a:sym typeface="Open Sans"/>
            </a:endParaRPr>
          </a:p>
          <a:p>
            <a:pPr marL="0" lvl="0" indent="0" rtl="0">
              <a:spcBef>
                <a:spcPts val="0"/>
              </a:spcBef>
              <a:spcAft>
                <a:spcPts val="1200"/>
              </a:spcAft>
              <a:buNone/>
            </a:pPr>
            <a:r>
              <a:rPr lang="en" sz="1100" b="1" dirty="0">
                <a:solidFill>
                  <a:srgbClr val="666666"/>
                </a:solidFill>
                <a:latin typeface="Open Sans"/>
                <a:ea typeface="Open Sans"/>
                <a:cs typeface="Open Sans"/>
                <a:sym typeface="Open Sans"/>
              </a:rPr>
              <a:t>What if my monthly premium is higher than what my company is offering in the ICHRA?</a:t>
            </a:r>
            <a:br>
              <a:rPr lang="en" sz="1100" b="1" dirty="0">
                <a:solidFill>
                  <a:srgbClr val="666666"/>
                </a:solidFill>
                <a:latin typeface="Open Sans"/>
                <a:ea typeface="Open Sans"/>
                <a:cs typeface="Open Sans"/>
                <a:sym typeface="Open Sans"/>
              </a:rPr>
            </a:br>
            <a:r>
              <a:rPr lang="en" sz="1100" dirty="0">
                <a:solidFill>
                  <a:srgbClr val="666666"/>
                </a:solidFill>
                <a:latin typeface="Open Sans"/>
                <a:ea typeface="Open Sans"/>
                <a:cs typeface="Open Sans"/>
                <a:sym typeface="Open Sans"/>
              </a:rPr>
              <a:t>If you choose a plan that costs more than is being offered in your ICHRA plan, you can pay your monthly premium and then simply submit your claim and be reimbursed for the set amount in the ICHRA. Also, depending on your company’s plan you may have the option to set up a special account that you can use to help you pay the rest of your premium with tax free dollars.</a:t>
            </a:r>
            <a:endParaRPr sz="1100" dirty="0">
              <a:solidFill>
                <a:srgbClr val="666666"/>
              </a:solidFill>
              <a:latin typeface="Open Sans"/>
              <a:ea typeface="Open Sans"/>
              <a:cs typeface="Open Sans"/>
              <a:sym typeface="Open Sans"/>
            </a:endParaRPr>
          </a:p>
          <a:p>
            <a:pPr marL="0" lvl="0" indent="0" rtl="0">
              <a:spcBef>
                <a:spcPts val="0"/>
              </a:spcBef>
              <a:spcAft>
                <a:spcPts val="1200"/>
              </a:spcAft>
              <a:buNone/>
            </a:pPr>
            <a:r>
              <a:rPr lang="en" sz="1100" b="1" dirty="0">
                <a:solidFill>
                  <a:srgbClr val="666666"/>
                </a:solidFill>
                <a:latin typeface="Open Sans"/>
                <a:ea typeface="Open Sans"/>
                <a:cs typeface="Open Sans"/>
                <a:sym typeface="Open Sans"/>
              </a:rPr>
              <a:t>How do I submit a claim for out of pocket expenses?</a:t>
            </a:r>
            <a:br>
              <a:rPr lang="en" sz="1100" b="1" dirty="0">
                <a:solidFill>
                  <a:srgbClr val="666666"/>
                </a:solidFill>
                <a:latin typeface="Open Sans"/>
                <a:ea typeface="Open Sans"/>
                <a:cs typeface="Open Sans"/>
                <a:sym typeface="Open Sans"/>
              </a:rPr>
            </a:br>
            <a:r>
              <a:rPr lang="en" sz="1100" dirty="0">
                <a:solidFill>
                  <a:srgbClr val="666666"/>
                </a:solidFill>
                <a:latin typeface="Open Sans"/>
                <a:ea typeface="Open Sans"/>
                <a:cs typeface="Open Sans"/>
                <a:sym typeface="Open Sans"/>
              </a:rPr>
              <a:t>Log onto your account at myameriflex.com and select “file a claim”</a:t>
            </a:r>
            <a:endParaRPr sz="1100" dirty="0">
              <a:solidFill>
                <a:srgbClr val="666666"/>
              </a:solidFill>
              <a:latin typeface="Open Sans"/>
              <a:ea typeface="Open Sans"/>
              <a:cs typeface="Open Sans"/>
              <a:sym typeface="Open Sans"/>
            </a:endParaRPr>
          </a:p>
          <a:p>
            <a:pPr marL="0" lvl="0" indent="0" rtl="0">
              <a:spcBef>
                <a:spcPts val="0"/>
              </a:spcBef>
              <a:spcAft>
                <a:spcPts val="1200"/>
              </a:spcAft>
              <a:buNone/>
            </a:pPr>
            <a:r>
              <a:rPr lang="en" sz="1100" b="1" dirty="0">
                <a:solidFill>
                  <a:srgbClr val="666666"/>
                </a:solidFill>
                <a:latin typeface="Open Sans"/>
                <a:ea typeface="Open Sans"/>
                <a:cs typeface="Open Sans"/>
                <a:sym typeface="Open Sans"/>
              </a:rPr>
              <a:t>I tried to use my Ameriflex debit card to pay my premium and it was denied.</a:t>
            </a:r>
            <a:br>
              <a:rPr lang="en" sz="1100" b="1" dirty="0">
                <a:solidFill>
                  <a:srgbClr val="666666"/>
                </a:solidFill>
                <a:latin typeface="Open Sans"/>
                <a:ea typeface="Open Sans"/>
                <a:cs typeface="Open Sans"/>
                <a:sym typeface="Open Sans"/>
              </a:rPr>
            </a:br>
            <a:r>
              <a:rPr lang="en" sz="1100" dirty="0">
                <a:solidFill>
                  <a:srgbClr val="666666"/>
                </a:solidFill>
                <a:latin typeface="Open Sans"/>
                <a:ea typeface="Open Sans"/>
                <a:cs typeface="Open Sans"/>
                <a:sym typeface="Open Sans"/>
              </a:rPr>
              <a:t>This is most likely because the amount in the account is not sufficient to cover the premium. If this happens to you, you can pay for your premium out of pocket and submit a claim with Ameriflex to get reimbursed. Typical reimbursement time is 7-10 days.</a:t>
            </a:r>
            <a:endParaRPr sz="1100" dirty="0">
              <a:solidFill>
                <a:srgbClr val="666666"/>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60" name="Google Shape;260;p24"/>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txBox="1">
            <a:spLocks noGrp="1"/>
          </p:cNvSpPr>
          <p:nvPr>
            <p:ph type="title"/>
          </p:nvPr>
        </p:nvSpPr>
        <p:spPr>
          <a:xfrm>
            <a:off x="118363" y="32750"/>
            <a:ext cx="8229600" cy="645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Calibri"/>
              <a:buNone/>
            </a:pPr>
            <a:r>
              <a:rPr lang="en" sz="1400" dirty="0">
                <a:solidFill>
                  <a:schemeClr val="bg1"/>
                </a:solidFill>
                <a:latin typeface="DM Serif Text" pitchFamily="2" charset="0"/>
                <a:ea typeface="Open Sans"/>
                <a:cs typeface="Open Sans"/>
                <a:sym typeface="Open Sans"/>
              </a:rPr>
              <a:t>Ameriflex Support</a:t>
            </a:r>
            <a:endParaRPr sz="1400" dirty="0">
              <a:solidFill>
                <a:schemeClr val="bg1"/>
              </a:solidFill>
              <a:latin typeface="DM Serif Text" pitchFamily="2" charset="0"/>
              <a:ea typeface="Open Sans"/>
              <a:cs typeface="Open Sans"/>
              <a:sym typeface="Open Sans"/>
            </a:endParaRPr>
          </a:p>
        </p:txBody>
      </p:sp>
      <p:sp>
        <p:nvSpPr>
          <p:cNvPr id="250" name="Google Shape;250;p24"/>
          <p:cNvSpPr/>
          <p:nvPr/>
        </p:nvSpPr>
        <p:spPr>
          <a:xfrm>
            <a:off x="4800652" y="898546"/>
            <a:ext cx="3809966" cy="289575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251" name="Google Shape;251;p24"/>
          <p:cNvGrpSpPr/>
          <p:nvPr/>
        </p:nvGrpSpPr>
        <p:grpSpPr>
          <a:xfrm>
            <a:off x="2895456" y="708266"/>
            <a:ext cx="1447652" cy="3085666"/>
            <a:chOff x="3352800" y="1196122"/>
            <a:chExt cx="1066725" cy="2249519"/>
          </a:xfrm>
        </p:grpSpPr>
        <p:sp>
          <p:nvSpPr>
            <p:cNvPr id="252" name="Google Shape;252;p24"/>
            <p:cNvSpPr/>
            <p:nvPr/>
          </p:nvSpPr>
          <p:spPr>
            <a:xfrm>
              <a:off x="3352800" y="1196122"/>
              <a:ext cx="1066725" cy="2249519"/>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253" name="Google Shape;253;p24"/>
            <p:cNvPicPr preferRelativeResize="0"/>
            <p:nvPr/>
          </p:nvPicPr>
          <p:blipFill rotWithShape="1">
            <a:blip r:embed="rId3">
              <a:alphaModFix/>
            </a:blip>
            <a:srcRect t="8450"/>
            <a:stretch/>
          </p:blipFill>
          <p:spPr>
            <a:xfrm>
              <a:off x="3424110" y="1407922"/>
              <a:ext cx="914400" cy="1812594"/>
            </a:xfrm>
            <a:prstGeom prst="rect">
              <a:avLst/>
            </a:prstGeom>
            <a:noFill/>
            <a:ln>
              <a:noFill/>
            </a:ln>
          </p:spPr>
        </p:pic>
      </p:grpSp>
      <p:grpSp>
        <p:nvGrpSpPr>
          <p:cNvPr id="254" name="Google Shape;254;p24"/>
          <p:cNvGrpSpPr/>
          <p:nvPr/>
        </p:nvGrpSpPr>
        <p:grpSpPr>
          <a:xfrm>
            <a:off x="732864" y="708226"/>
            <a:ext cx="1600200" cy="3085488"/>
            <a:chOff x="2286000" y="1390924"/>
            <a:chExt cx="1066800" cy="2247424"/>
          </a:xfrm>
        </p:grpSpPr>
        <p:pic>
          <p:nvPicPr>
            <p:cNvPr id="255" name="Google Shape;255;p24"/>
            <p:cNvPicPr preferRelativeResize="0"/>
            <p:nvPr/>
          </p:nvPicPr>
          <p:blipFill rotWithShape="1">
            <a:blip r:embed="rId4">
              <a:alphaModFix/>
            </a:blip>
            <a:srcRect/>
            <a:stretch/>
          </p:blipFill>
          <p:spPr>
            <a:xfrm>
              <a:off x="2317376" y="1596137"/>
              <a:ext cx="1035424" cy="1841675"/>
            </a:xfrm>
            <a:prstGeom prst="rect">
              <a:avLst/>
            </a:prstGeom>
            <a:noFill/>
            <a:ln>
              <a:noFill/>
            </a:ln>
          </p:spPr>
        </p:pic>
        <p:sp>
          <p:nvSpPr>
            <p:cNvPr id="256" name="Google Shape;256;p24"/>
            <p:cNvSpPr/>
            <p:nvPr/>
          </p:nvSpPr>
          <p:spPr>
            <a:xfrm>
              <a:off x="2286000" y="1390924"/>
              <a:ext cx="1066725" cy="2247424"/>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57" name="Google Shape;257;p24"/>
          <p:cNvSpPr txBox="1"/>
          <p:nvPr/>
        </p:nvSpPr>
        <p:spPr>
          <a:xfrm>
            <a:off x="609600" y="4100677"/>
            <a:ext cx="1752600" cy="42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000"/>
              <a:buFont typeface="Calibri"/>
              <a:buNone/>
            </a:pPr>
            <a:r>
              <a:rPr lang="en" sz="1700" dirty="0">
                <a:solidFill>
                  <a:srgbClr val="666666"/>
                </a:solidFill>
                <a:latin typeface="Open Sans"/>
                <a:ea typeface="Open Sans"/>
                <a:cs typeface="Open Sans"/>
                <a:sym typeface="Open Sans"/>
              </a:rPr>
              <a:t>Download the </a:t>
            </a:r>
            <a:r>
              <a:rPr lang="en" sz="1700" b="1" dirty="0">
                <a:solidFill>
                  <a:srgbClr val="666666"/>
                </a:solidFill>
                <a:latin typeface="Open Sans"/>
                <a:ea typeface="Open Sans"/>
                <a:cs typeface="Open Sans"/>
                <a:sym typeface="Open Sans"/>
              </a:rPr>
              <a:t>Mobile App</a:t>
            </a:r>
            <a:endParaRPr sz="1100" b="1" dirty="0">
              <a:solidFill>
                <a:srgbClr val="666666"/>
              </a:solidFill>
              <a:latin typeface="Open Sans"/>
              <a:ea typeface="Open Sans"/>
              <a:cs typeface="Open Sans"/>
              <a:sym typeface="Open Sans"/>
            </a:endParaRPr>
          </a:p>
        </p:txBody>
      </p:sp>
      <p:sp>
        <p:nvSpPr>
          <p:cNvPr id="258" name="Google Shape;258;p24"/>
          <p:cNvSpPr txBox="1"/>
          <p:nvPr/>
        </p:nvSpPr>
        <p:spPr>
          <a:xfrm>
            <a:off x="2771724" y="4100677"/>
            <a:ext cx="1600200" cy="42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000"/>
              <a:buFont typeface="Calibri"/>
              <a:buNone/>
            </a:pPr>
            <a:r>
              <a:rPr lang="en" sz="1700" dirty="0">
                <a:solidFill>
                  <a:srgbClr val="666666"/>
                </a:solidFill>
                <a:latin typeface="Open Sans"/>
                <a:ea typeface="Open Sans"/>
                <a:cs typeface="Open Sans"/>
                <a:sym typeface="Open Sans"/>
              </a:rPr>
              <a:t>Call Us at</a:t>
            </a:r>
            <a:endParaRPr sz="1100" dirty="0">
              <a:solidFill>
                <a:srgbClr val="666666"/>
              </a:solidFill>
              <a:latin typeface="Open Sans"/>
              <a:ea typeface="Open Sans"/>
              <a:cs typeface="Open Sans"/>
              <a:sym typeface="Open Sans"/>
            </a:endParaRPr>
          </a:p>
          <a:p>
            <a:pPr marL="0" marR="0" lvl="0" indent="0" algn="ctr" rtl="0">
              <a:spcBef>
                <a:spcPts val="0"/>
              </a:spcBef>
              <a:spcAft>
                <a:spcPts val="0"/>
              </a:spcAft>
              <a:buClr>
                <a:schemeClr val="accent1"/>
              </a:buClr>
              <a:buSzPts val="2000"/>
              <a:buFont typeface="Calibri"/>
              <a:buNone/>
            </a:pPr>
            <a:r>
              <a:rPr lang="en" sz="1700" b="1" dirty="0">
                <a:solidFill>
                  <a:srgbClr val="666666"/>
                </a:solidFill>
                <a:latin typeface="Open Sans"/>
                <a:ea typeface="Open Sans"/>
                <a:cs typeface="Open Sans"/>
                <a:sym typeface="Open Sans"/>
              </a:rPr>
              <a:t>888.868.3539</a:t>
            </a:r>
            <a:endParaRPr sz="1100" b="1" dirty="0">
              <a:solidFill>
                <a:srgbClr val="666666"/>
              </a:solidFill>
              <a:latin typeface="Open Sans"/>
              <a:ea typeface="Open Sans"/>
              <a:cs typeface="Open Sans"/>
              <a:sym typeface="Open Sans"/>
            </a:endParaRPr>
          </a:p>
        </p:txBody>
      </p:sp>
      <p:sp>
        <p:nvSpPr>
          <p:cNvPr id="259" name="Google Shape;259;p24"/>
          <p:cNvSpPr txBox="1"/>
          <p:nvPr/>
        </p:nvSpPr>
        <p:spPr>
          <a:xfrm>
            <a:off x="4800600" y="4024477"/>
            <a:ext cx="3733800" cy="42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000"/>
              <a:buFont typeface="Calibri"/>
              <a:buNone/>
            </a:pPr>
            <a:r>
              <a:rPr lang="en" sz="2000" dirty="0">
                <a:solidFill>
                  <a:srgbClr val="666666"/>
                </a:solidFill>
                <a:latin typeface="Open Sans"/>
                <a:ea typeface="Open Sans"/>
                <a:cs typeface="Open Sans"/>
                <a:sym typeface="Open Sans"/>
              </a:rPr>
              <a:t>Visit</a:t>
            </a:r>
            <a:endParaRPr dirty="0">
              <a:solidFill>
                <a:srgbClr val="666666"/>
              </a:solidFill>
              <a:latin typeface="Open Sans"/>
              <a:ea typeface="Open Sans"/>
              <a:cs typeface="Open Sans"/>
              <a:sym typeface="Open Sans"/>
            </a:endParaRPr>
          </a:p>
          <a:p>
            <a:pPr marL="0" marR="0" lvl="0" indent="0" algn="ctr" rtl="0">
              <a:spcBef>
                <a:spcPts val="0"/>
              </a:spcBef>
              <a:spcAft>
                <a:spcPts val="0"/>
              </a:spcAft>
              <a:buClr>
                <a:schemeClr val="accent1"/>
              </a:buClr>
              <a:buSzPts val="2000"/>
              <a:buFont typeface="Calibri"/>
              <a:buNone/>
            </a:pPr>
            <a:r>
              <a:rPr lang="en" sz="2000" b="1" dirty="0">
                <a:solidFill>
                  <a:srgbClr val="666666"/>
                </a:solidFill>
                <a:latin typeface="Open Sans"/>
                <a:ea typeface="Open Sans"/>
                <a:cs typeface="Open Sans"/>
                <a:sym typeface="Open Sans"/>
              </a:rPr>
              <a:t>www.myameriflex.com</a:t>
            </a:r>
            <a:endParaRPr b="1" dirty="0">
              <a:solidFill>
                <a:srgbClr val="666666"/>
              </a:solidFill>
              <a:latin typeface="Open Sans"/>
              <a:ea typeface="Open Sans"/>
              <a:cs typeface="Open Sans"/>
              <a:sym typeface="Open Sans"/>
            </a:endParaRPr>
          </a:p>
        </p:txBody>
      </p:sp>
      <p:pic>
        <p:nvPicPr>
          <p:cNvPr id="261" name="Google Shape;261;p24"/>
          <p:cNvPicPr preferRelativeResize="0"/>
          <p:nvPr/>
        </p:nvPicPr>
        <p:blipFill rotWithShape="1">
          <a:blip r:embed="rId5">
            <a:alphaModFix/>
          </a:blip>
          <a:srcRect b="9033"/>
          <a:stretch/>
        </p:blipFill>
        <p:spPr>
          <a:xfrm>
            <a:off x="4944000" y="1023738"/>
            <a:ext cx="3522526" cy="2200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5"/>
          <p:cNvPicPr preferRelativeResize="0"/>
          <p:nvPr/>
        </p:nvPicPr>
        <p:blipFill rotWithShape="1">
          <a:blip r:embed="rId3">
            <a:alphaModFix/>
          </a:blip>
          <a:srcRect t="4857" b="4857"/>
          <a:stretch/>
        </p:blipFill>
        <p:spPr>
          <a:xfrm>
            <a:off x="757225" y="634675"/>
            <a:ext cx="7629528" cy="3587577"/>
          </a:xfrm>
          <a:prstGeom prst="rect">
            <a:avLst/>
          </a:prstGeom>
          <a:noFill/>
          <a:ln>
            <a:noFill/>
          </a:ln>
        </p:spPr>
      </p:pic>
      <p:sp>
        <p:nvSpPr>
          <p:cNvPr id="267" name="Google Shape;267;p25"/>
          <p:cNvSpPr/>
          <p:nvPr/>
        </p:nvSpPr>
        <p:spPr>
          <a:xfrm>
            <a:off x="995088" y="889762"/>
            <a:ext cx="7153800" cy="3077400"/>
          </a:xfrm>
          <a:prstGeom prst="rect">
            <a:avLst/>
          </a:prstGeom>
          <a:noFill/>
          <a:ln w="9525" cap="flat" cmpd="sng">
            <a:solidFill>
              <a:srgbClr val="F5DAA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txBox="1"/>
          <p:nvPr/>
        </p:nvSpPr>
        <p:spPr>
          <a:xfrm>
            <a:off x="1280925" y="2087394"/>
            <a:ext cx="6587700" cy="5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DM Serif Text"/>
                <a:ea typeface="DM Serif Text"/>
                <a:cs typeface="DM Serif Text"/>
                <a:sym typeface="DM Serif Text"/>
              </a:rPr>
              <a:t>Questions?</a:t>
            </a:r>
            <a:endParaRPr sz="3000">
              <a:solidFill>
                <a:schemeClr val="lt1"/>
              </a:solidFill>
              <a:latin typeface="DM Serif Text"/>
              <a:ea typeface="DM Serif Text"/>
              <a:cs typeface="DM Serif Text"/>
              <a:sym typeface="DM Serif Text"/>
            </a:endParaRPr>
          </a:p>
        </p:txBody>
      </p:sp>
      <p:grpSp>
        <p:nvGrpSpPr>
          <p:cNvPr id="269" name="Google Shape;269;p25"/>
          <p:cNvGrpSpPr/>
          <p:nvPr/>
        </p:nvGrpSpPr>
        <p:grpSpPr>
          <a:xfrm>
            <a:off x="7921057" y="4774074"/>
            <a:ext cx="1007356" cy="187965"/>
            <a:chOff x="794550" y="2290675"/>
            <a:chExt cx="6090425" cy="1136425"/>
          </a:xfrm>
        </p:grpSpPr>
        <p:sp>
          <p:nvSpPr>
            <p:cNvPr id="270" name="Google Shape;270;p25"/>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5"/>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5"/>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5"/>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a:stretch/>
        </p:blipFill>
        <p:spPr>
          <a:xfrm>
            <a:off x="0" y="0"/>
            <a:ext cx="9144000" cy="5143495"/>
          </a:xfrm>
          <a:prstGeom prst="rect">
            <a:avLst/>
          </a:prstGeom>
          <a:noFill/>
          <a:ln>
            <a:noFill/>
          </a:ln>
        </p:spPr>
      </p:pic>
      <p:sp>
        <p:nvSpPr>
          <p:cNvPr id="78" name="Google Shape;78;p15"/>
          <p:cNvSpPr txBox="1"/>
          <p:nvPr/>
        </p:nvSpPr>
        <p:spPr>
          <a:xfrm>
            <a:off x="299275" y="1775400"/>
            <a:ext cx="8541600" cy="98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chemeClr val="lt1"/>
                </a:solidFill>
                <a:latin typeface="DM Serif Text"/>
                <a:ea typeface="DM Serif Text"/>
                <a:cs typeface="DM Serif Text"/>
                <a:sym typeface="DM Serif Text"/>
              </a:rPr>
              <a:t>Individual Coverage </a:t>
            </a:r>
            <a:endParaRPr sz="2900">
              <a:solidFill>
                <a:schemeClr val="lt1"/>
              </a:solidFill>
              <a:latin typeface="DM Serif Text"/>
              <a:ea typeface="DM Serif Text"/>
              <a:cs typeface="DM Serif Text"/>
              <a:sym typeface="DM Serif Text"/>
            </a:endParaRPr>
          </a:p>
          <a:p>
            <a:pPr marL="0" lvl="0" indent="0" algn="ctr" rtl="0">
              <a:spcBef>
                <a:spcPts val="0"/>
              </a:spcBef>
              <a:spcAft>
                <a:spcPts val="0"/>
              </a:spcAft>
              <a:buNone/>
            </a:pPr>
            <a:r>
              <a:rPr lang="en" sz="2900">
                <a:solidFill>
                  <a:schemeClr val="lt1"/>
                </a:solidFill>
                <a:latin typeface="DM Serif Text"/>
                <a:ea typeface="DM Serif Text"/>
                <a:cs typeface="DM Serif Text"/>
                <a:sym typeface="DM Serif Text"/>
              </a:rPr>
              <a:t>Health Reimbursement Account</a:t>
            </a:r>
            <a:endParaRPr sz="2900">
              <a:solidFill>
                <a:schemeClr val="lt1"/>
              </a:solidFill>
              <a:latin typeface="DM Serif Text"/>
              <a:ea typeface="DM Serif Text"/>
              <a:cs typeface="DM Serif Text"/>
              <a:sym typeface="DM Serif Text"/>
            </a:endParaRPr>
          </a:p>
          <a:p>
            <a:pPr marL="0" lvl="0" indent="0" algn="ctr" rtl="0">
              <a:spcBef>
                <a:spcPts val="0"/>
              </a:spcBef>
              <a:spcAft>
                <a:spcPts val="0"/>
              </a:spcAft>
              <a:buNone/>
            </a:pPr>
            <a:endParaRPr sz="2900">
              <a:solidFill>
                <a:schemeClr val="lt1"/>
              </a:solidFill>
              <a:latin typeface="DM Serif Text"/>
              <a:ea typeface="DM Serif Text"/>
              <a:cs typeface="DM Serif Text"/>
              <a:sym typeface="DM Serif Text"/>
            </a:endParaRPr>
          </a:p>
          <a:p>
            <a:pPr marL="0" lvl="0" indent="0" algn="ctr" rtl="0">
              <a:spcBef>
                <a:spcPts val="0"/>
              </a:spcBef>
              <a:spcAft>
                <a:spcPts val="0"/>
              </a:spcAft>
              <a:buNone/>
            </a:pPr>
            <a:endParaRPr sz="2900">
              <a:solidFill>
                <a:schemeClr val="lt1"/>
              </a:solidFill>
              <a:latin typeface="DM Serif Text"/>
              <a:ea typeface="DM Serif Text"/>
              <a:cs typeface="DM Serif Text"/>
              <a:sym typeface="DM Serif Text"/>
            </a:endParaRPr>
          </a:p>
        </p:txBody>
      </p:sp>
      <p:grpSp>
        <p:nvGrpSpPr>
          <p:cNvPr id="79" name="Google Shape;79;p15"/>
          <p:cNvGrpSpPr/>
          <p:nvPr/>
        </p:nvGrpSpPr>
        <p:grpSpPr>
          <a:xfrm>
            <a:off x="3951989" y="4408803"/>
            <a:ext cx="1240011" cy="231376"/>
            <a:chOff x="794550" y="2290675"/>
            <a:chExt cx="6090425" cy="1136425"/>
          </a:xfrm>
        </p:grpSpPr>
        <p:sp>
          <p:nvSpPr>
            <p:cNvPr id="80" name="Google Shape;80;p15"/>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6"/>
          <p:cNvPicPr preferRelativeResize="0"/>
          <p:nvPr/>
        </p:nvPicPr>
        <p:blipFill rotWithShape="1">
          <a:blip r:embed="rId3">
            <a:alphaModFix/>
          </a:blip>
          <a:srcRect l="514" t="20087" r="583" b="10162"/>
          <a:stretch/>
        </p:blipFill>
        <p:spPr>
          <a:xfrm>
            <a:off x="757225" y="634675"/>
            <a:ext cx="7629527" cy="3587578"/>
          </a:xfrm>
          <a:prstGeom prst="rect">
            <a:avLst/>
          </a:prstGeom>
          <a:noFill/>
          <a:ln>
            <a:noFill/>
          </a:ln>
        </p:spPr>
      </p:pic>
      <p:sp>
        <p:nvSpPr>
          <p:cNvPr id="95" name="Google Shape;95;p16"/>
          <p:cNvSpPr/>
          <p:nvPr/>
        </p:nvSpPr>
        <p:spPr>
          <a:xfrm>
            <a:off x="995088" y="889762"/>
            <a:ext cx="7153800" cy="3077400"/>
          </a:xfrm>
          <a:prstGeom prst="rect">
            <a:avLst/>
          </a:prstGeom>
          <a:noFill/>
          <a:ln w="9525" cap="flat" cmpd="sng">
            <a:solidFill>
              <a:srgbClr val="F5DAA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p:nvPr/>
        </p:nvSpPr>
        <p:spPr>
          <a:xfrm>
            <a:off x="1280925" y="2087394"/>
            <a:ext cx="6587700" cy="5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chemeClr val="lt1"/>
                </a:solidFill>
                <a:latin typeface="DM Serif Text"/>
                <a:ea typeface="DM Serif Text"/>
                <a:cs typeface="DM Serif Text"/>
                <a:sym typeface="DM Serif Text"/>
              </a:rPr>
              <a:t>What is an ICHRA?</a:t>
            </a:r>
            <a:endParaRPr sz="2900">
              <a:solidFill>
                <a:schemeClr val="lt1"/>
              </a:solidFill>
              <a:latin typeface="DM Serif Text"/>
              <a:ea typeface="DM Serif Text"/>
              <a:cs typeface="DM Serif Text"/>
              <a:sym typeface="DM Serif Text"/>
            </a:endParaRPr>
          </a:p>
          <a:p>
            <a:pPr marL="0" lvl="0" indent="0" algn="ctr" rtl="0">
              <a:spcBef>
                <a:spcPts val="0"/>
              </a:spcBef>
              <a:spcAft>
                <a:spcPts val="0"/>
              </a:spcAft>
              <a:buNone/>
            </a:pPr>
            <a:endParaRPr sz="2900">
              <a:solidFill>
                <a:schemeClr val="lt1"/>
              </a:solidFill>
              <a:latin typeface="DM Serif Text"/>
              <a:ea typeface="DM Serif Text"/>
              <a:cs typeface="DM Serif Text"/>
              <a:sym typeface="DM Serif Text"/>
            </a:endParaRPr>
          </a:p>
        </p:txBody>
      </p:sp>
      <p:grpSp>
        <p:nvGrpSpPr>
          <p:cNvPr id="97" name="Google Shape;97;p16"/>
          <p:cNvGrpSpPr/>
          <p:nvPr/>
        </p:nvGrpSpPr>
        <p:grpSpPr>
          <a:xfrm>
            <a:off x="7921057" y="4774074"/>
            <a:ext cx="1007356" cy="187965"/>
            <a:chOff x="794550" y="2290675"/>
            <a:chExt cx="6090425" cy="1136425"/>
          </a:xfrm>
        </p:grpSpPr>
        <p:sp>
          <p:nvSpPr>
            <p:cNvPr id="98" name="Google Shape;98;p16"/>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114" name="Google Shape;114;p17"/>
          <p:cNvGrpSpPr/>
          <p:nvPr/>
        </p:nvGrpSpPr>
        <p:grpSpPr>
          <a:xfrm>
            <a:off x="7921057" y="4774074"/>
            <a:ext cx="1007356" cy="187965"/>
            <a:chOff x="794550" y="2290675"/>
            <a:chExt cx="6090425" cy="1136425"/>
          </a:xfrm>
        </p:grpSpPr>
        <p:sp>
          <p:nvSpPr>
            <p:cNvPr id="115" name="Google Shape;115;p17"/>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7"/>
          <p:cNvSpPr txBox="1"/>
          <p:nvPr/>
        </p:nvSpPr>
        <p:spPr>
          <a:xfrm>
            <a:off x="1353997" y="1386986"/>
            <a:ext cx="6390025" cy="273096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solidFill>
                  <a:srgbClr val="666666"/>
                </a:solidFill>
                <a:latin typeface="Open Sans"/>
                <a:ea typeface="Open Sans"/>
                <a:cs typeface="Open Sans"/>
                <a:sym typeface="Open Sans"/>
              </a:rPr>
              <a:t>With an ICHRA plan, your company has set aside a specific amount into an account for you to use on a healthcare plan - at no cost to you.</a:t>
            </a:r>
            <a:endParaRPr sz="1600" dirty="0">
              <a:solidFill>
                <a:srgbClr val="666666"/>
              </a:solidFill>
              <a:latin typeface="Open Sans"/>
              <a:ea typeface="Open Sans"/>
              <a:cs typeface="Open Sans"/>
              <a:sym typeface="Open Sans"/>
            </a:endParaRPr>
          </a:p>
          <a:p>
            <a:pPr marL="0" lvl="0" indent="0" rtl="0">
              <a:spcBef>
                <a:spcPts val="0"/>
              </a:spcBef>
              <a:spcAft>
                <a:spcPts val="0"/>
              </a:spcAft>
              <a:buNone/>
            </a:pPr>
            <a:endParaRPr sz="1600" dirty="0">
              <a:solidFill>
                <a:srgbClr val="666666"/>
              </a:solidFill>
              <a:latin typeface="Open Sans"/>
              <a:ea typeface="Open Sans"/>
              <a:cs typeface="Open Sans"/>
              <a:sym typeface="Open Sans"/>
            </a:endParaRPr>
          </a:p>
          <a:p>
            <a:pPr marL="0" lvl="0" indent="0" rtl="0">
              <a:spcBef>
                <a:spcPts val="0"/>
              </a:spcBef>
              <a:spcAft>
                <a:spcPts val="0"/>
              </a:spcAft>
              <a:buNone/>
            </a:pPr>
            <a:r>
              <a:rPr lang="en" sz="1600" dirty="0">
                <a:solidFill>
                  <a:srgbClr val="666666"/>
                </a:solidFill>
                <a:latin typeface="Open Sans"/>
                <a:ea typeface="Open Sans"/>
                <a:cs typeface="Open Sans"/>
                <a:sym typeface="Open Sans"/>
              </a:rPr>
              <a:t>Instead of being limited to 1 or 2 group plans, you (and your co-workers) have the flexibility to choose any healthcare plan you want from the available options in your state. The ICHRA cannot be used to reimburse premiums for an employer-sponsored group health plan. </a:t>
            </a:r>
            <a:endParaRPr sz="1600" dirty="0">
              <a:solidFill>
                <a:srgbClr val="666666"/>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8"/>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132" name="Google Shape;132;p18"/>
          <p:cNvGrpSpPr/>
          <p:nvPr/>
        </p:nvGrpSpPr>
        <p:grpSpPr>
          <a:xfrm>
            <a:off x="7921057" y="4774074"/>
            <a:ext cx="1007356" cy="187965"/>
            <a:chOff x="794550" y="2290675"/>
            <a:chExt cx="6090425" cy="1136425"/>
          </a:xfrm>
        </p:grpSpPr>
        <p:sp>
          <p:nvSpPr>
            <p:cNvPr id="133" name="Google Shape;133;p18"/>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18"/>
          <p:cNvGrpSpPr/>
          <p:nvPr/>
        </p:nvGrpSpPr>
        <p:grpSpPr>
          <a:xfrm>
            <a:off x="783975" y="1003500"/>
            <a:ext cx="3524400" cy="2910750"/>
            <a:chOff x="496325" y="1116375"/>
            <a:chExt cx="3524400" cy="2910750"/>
          </a:xfrm>
        </p:grpSpPr>
        <p:sp>
          <p:nvSpPr>
            <p:cNvPr id="144" name="Google Shape;144;p18"/>
            <p:cNvSpPr/>
            <p:nvPr/>
          </p:nvSpPr>
          <p:spPr>
            <a:xfrm>
              <a:off x="496325" y="1116375"/>
              <a:ext cx="3524400" cy="2807400"/>
            </a:xfrm>
            <a:prstGeom prst="rect">
              <a:avLst/>
            </a:prstGeom>
            <a:solidFill>
              <a:srgbClr val="50C1BD"/>
            </a:solidFill>
            <a:ln>
              <a:noFill/>
            </a:ln>
          </p:spPr>
          <p:txBody>
            <a:bodyPr spcFirstLastPara="1" wrap="square" lIns="91425" tIns="91425" rIns="91425" bIns="91425" anchor="ctr" anchorCtr="0">
              <a:noAutofit/>
            </a:bodyPr>
            <a:lstStyle/>
            <a:p>
              <a:pPr marL="548640" marR="0" lvl="0" indent="0" algn="l" rtl="0">
                <a:spcBef>
                  <a:spcPts val="0"/>
                </a:spcBef>
                <a:spcAft>
                  <a:spcPts val="0"/>
                </a:spcAft>
                <a:buNone/>
              </a:pPr>
              <a:endParaRPr/>
            </a:p>
          </p:txBody>
        </p:sp>
        <p:sp>
          <p:nvSpPr>
            <p:cNvPr id="145" name="Google Shape;145;p18"/>
            <p:cNvSpPr txBox="1"/>
            <p:nvPr/>
          </p:nvSpPr>
          <p:spPr>
            <a:xfrm>
              <a:off x="775900" y="1755525"/>
              <a:ext cx="2944800" cy="2271600"/>
            </a:xfrm>
            <a:prstGeom prst="rect">
              <a:avLst/>
            </a:prstGeom>
            <a:noFill/>
            <a:ln>
              <a:noFill/>
            </a:ln>
          </p:spPr>
          <p:txBody>
            <a:bodyPr spcFirstLastPara="1" wrap="square" lIns="91425" tIns="91425" rIns="91425" bIns="91425" anchor="t" anchorCtr="0">
              <a:noAutofit/>
            </a:bodyPr>
            <a:lstStyle/>
            <a:p>
              <a:pPr marL="457200" lvl="0" indent="-298450" algn="just" rtl="0">
                <a:lnSpc>
                  <a:spcPct val="150000"/>
                </a:lnSpc>
                <a:spcBef>
                  <a:spcPts val="0"/>
                </a:spcBef>
                <a:spcAft>
                  <a:spcPts val="0"/>
                </a:spcAft>
                <a:buClr>
                  <a:srgbClr val="F4E4C9"/>
                </a:buClr>
                <a:buSzPts val="1100"/>
                <a:buFont typeface="Open Sans"/>
                <a:buChar char="●"/>
              </a:pPr>
              <a:r>
                <a:rPr lang="en" sz="1100">
                  <a:solidFill>
                    <a:schemeClr val="lt1"/>
                  </a:solidFill>
                  <a:latin typeface="Open Sans"/>
                  <a:ea typeface="Open Sans"/>
                  <a:cs typeface="Open Sans"/>
                  <a:sym typeface="Open Sans"/>
                </a:rPr>
                <a:t>Please fill in this section</a:t>
              </a:r>
              <a:endParaRPr sz="1100">
                <a:solidFill>
                  <a:schemeClr val="lt1"/>
                </a:solidFill>
                <a:latin typeface="Open Sans"/>
                <a:ea typeface="Open Sans"/>
                <a:cs typeface="Open Sans"/>
                <a:sym typeface="Open Sans"/>
              </a:endParaRPr>
            </a:p>
          </p:txBody>
        </p:sp>
        <p:sp>
          <p:nvSpPr>
            <p:cNvPr id="146" name="Google Shape;146;p18"/>
            <p:cNvSpPr txBox="1"/>
            <p:nvPr/>
          </p:nvSpPr>
          <p:spPr>
            <a:xfrm>
              <a:off x="775900" y="1348075"/>
              <a:ext cx="30519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DM Serif Text"/>
                  <a:ea typeface="DM Serif Text"/>
                  <a:cs typeface="DM Serif Text"/>
                  <a:sym typeface="DM Serif Text"/>
                </a:rPr>
                <a:t>How much you can contribute:</a:t>
              </a:r>
              <a:endParaRPr sz="1200">
                <a:solidFill>
                  <a:schemeClr val="lt1"/>
                </a:solidFill>
                <a:latin typeface="DM Serif Text"/>
                <a:ea typeface="DM Serif Text"/>
                <a:cs typeface="DM Serif Text"/>
                <a:sym typeface="DM Serif Text"/>
              </a:endParaRPr>
            </a:p>
          </p:txBody>
        </p:sp>
      </p:grpSp>
      <p:grpSp>
        <p:nvGrpSpPr>
          <p:cNvPr id="147" name="Google Shape;147;p18"/>
          <p:cNvGrpSpPr/>
          <p:nvPr/>
        </p:nvGrpSpPr>
        <p:grpSpPr>
          <a:xfrm>
            <a:off x="4772543" y="1003500"/>
            <a:ext cx="3524400" cy="2910750"/>
            <a:chOff x="496325" y="1116375"/>
            <a:chExt cx="3524400" cy="2910750"/>
          </a:xfrm>
        </p:grpSpPr>
        <p:sp>
          <p:nvSpPr>
            <p:cNvPr id="148" name="Google Shape;148;p18"/>
            <p:cNvSpPr/>
            <p:nvPr/>
          </p:nvSpPr>
          <p:spPr>
            <a:xfrm>
              <a:off x="496325" y="1116375"/>
              <a:ext cx="3524400" cy="2807400"/>
            </a:xfrm>
            <a:prstGeom prst="rect">
              <a:avLst/>
            </a:prstGeom>
            <a:solidFill>
              <a:srgbClr val="1A8CB3"/>
            </a:solidFill>
            <a:ln>
              <a:noFill/>
            </a:ln>
          </p:spPr>
          <p:txBody>
            <a:bodyPr spcFirstLastPara="1" wrap="square" lIns="91425" tIns="91425" rIns="91425" bIns="91425" anchor="ctr" anchorCtr="0">
              <a:noAutofit/>
            </a:bodyPr>
            <a:lstStyle/>
            <a:p>
              <a:pPr marL="548640" marR="0" lvl="0" indent="0" algn="l" rtl="0">
                <a:spcBef>
                  <a:spcPts val="0"/>
                </a:spcBef>
                <a:spcAft>
                  <a:spcPts val="0"/>
                </a:spcAft>
                <a:buNone/>
              </a:pPr>
              <a:endParaRPr/>
            </a:p>
          </p:txBody>
        </p:sp>
        <p:sp>
          <p:nvSpPr>
            <p:cNvPr id="149" name="Google Shape;149;p18"/>
            <p:cNvSpPr txBox="1"/>
            <p:nvPr/>
          </p:nvSpPr>
          <p:spPr>
            <a:xfrm>
              <a:off x="775900" y="1755525"/>
              <a:ext cx="2944800" cy="2271600"/>
            </a:xfrm>
            <a:prstGeom prst="rect">
              <a:avLst/>
            </a:prstGeom>
            <a:noFill/>
            <a:ln>
              <a:noFill/>
            </a:ln>
          </p:spPr>
          <p:txBody>
            <a:bodyPr spcFirstLastPara="1" wrap="square" lIns="91425" tIns="91425" rIns="91425" bIns="91425" anchor="t" anchorCtr="0">
              <a:noAutofit/>
            </a:bodyPr>
            <a:lstStyle/>
            <a:p>
              <a:pPr marL="457200" lvl="0" indent="-298450" rtl="0">
                <a:lnSpc>
                  <a:spcPct val="150000"/>
                </a:lnSpc>
                <a:spcBef>
                  <a:spcPts val="0"/>
                </a:spcBef>
                <a:spcAft>
                  <a:spcPts val="0"/>
                </a:spcAft>
                <a:buClr>
                  <a:srgbClr val="F5DAAC"/>
                </a:buClr>
                <a:buSzPts val="1100"/>
                <a:buFont typeface="Open Sans"/>
                <a:buChar char="●"/>
              </a:pPr>
              <a:r>
                <a:rPr lang="en" sz="1100" dirty="0">
                  <a:solidFill>
                    <a:schemeClr val="lt1"/>
                  </a:solidFill>
                  <a:latin typeface="Open Sans"/>
                  <a:ea typeface="Open Sans"/>
                  <a:cs typeface="Open Sans"/>
                  <a:sym typeface="Open Sans"/>
                </a:rPr>
                <a:t>Please fill in this section with eligible expenses</a:t>
              </a:r>
              <a:endParaRPr sz="1100" dirty="0">
                <a:solidFill>
                  <a:schemeClr val="lt1"/>
                </a:solidFill>
                <a:latin typeface="Open Sans"/>
                <a:ea typeface="Open Sans"/>
                <a:cs typeface="Open Sans"/>
                <a:sym typeface="Open Sans"/>
              </a:endParaRPr>
            </a:p>
          </p:txBody>
        </p:sp>
        <p:sp>
          <p:nvSpPr>
            <p:cNvPr id="150" name="Google Shape;150;p18"/>
            <p:cNvSpPr txBox="1"/>
            <p:nvPr/>
          </p:nvSpPr>
          <p:spPr>
            <a:xfrm>
              <a:off x="775907" y="1348075"/>
              <a:ext cx="3051900" cy="3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DM Serif Text"/>
                  <a:ea typeface="DM Serif Text"/>
                  <a:cs typeface="DM Serif Text"/>
                  <a:sym typeface="DM Serif Text"/>
                </a:rPr>
                <a:t>What you can use it for:</a:t>
              </a:r>
              <a:endParaRPr sz="12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200">
                <a:solidFill>
                  <a:schemeClr val="lt1"/>
                </a:solidFill>
                <a:latin typeface="DM Serif Text"/>
                <a:ea typeface="DM Serif Text"/>
                <a:cs typeface="DM Serif Text"/>
                <a:sym typeface="DM Serif Text"/>
              </a:endParaRPr>
            </a:p>
          </p:txBody>
        </p:sp>
      </p:grpSp>
      <p:cxnSp>
        <p:nvCxnSpPr>
          <p:cNvPr id="151" name="Google Shape;151;p18"/>
          <p:cNvCxnSpPr/>
          <p:nvPr/>
        </p:nvCxnSpPr>
        <p:spPr>
          <a:xfrm rot="10800000">
            <a:off x="1135975" y="1594775"/>
            <a:ext cx="2790300" cy="0"/>
          </a:xfrm>
          <a:prstGeom prst="straightConnector1">
            <a:avLst/>
          </a:prstGeom>
          <a:noFill/>
          <a:ln w="9525" cap="flat" cmpd="sng">
            <a:solidFill>
              <a:srgbClr val="F5DAAC"/>
            </a:solidFill>
            <a:prstDash val="solid"/>
            <a:round/>
            <a:headEnd type="none" w="med" len="med"/>
            <a:tailEnd type="none" w="med" len="med"/>
          </a:ln>
        </p:spPr>
      </p:cxnSp>
      <p:cxnSp>
        <p:nvCxnSpPr>
          <p:cNvPr id="152" name="Google Shape;152;p18"/>
          <p:cNvCxnSpPr/>
          <p:nvPr/>
        </p:nvCxnSpPr>
        <p:spPr>
          <a:xfrm rot="10800000">
            <a:off x="5139600" y="1594775"/>
            <a:ext cx="2790300" cy="0"/>
          </a:xfrm>
          <a:prstGeom prst="straightConnector1">
            <a:avLst/>
          </a:prstGeom>
          <a:noFill/>
          <a:ln w="9525" cap="flat" cmpd="sng">
            <a:solidFill>
              <a:srgbClr val="F5DAAC"/>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159" name="Google Shape;159;p19"/>
          <p:cNvGrpSpPr/>
          <p:nvPr/>
        </p:nvGrpSpPr>
        <p:grpSpPr>
          <a:xfrm>
            <a:off x="7921057" y="4774074"/>
            <a:ext cx="1007356" cy="187965"/>
            <a:chOff x="794550" y="2290675"/>
            <a:chExt cx="6090425" cy="1136425"/>
          </a:xfrm>
        </p:grpSpPr>
        <p:sp>
          <p:nvSpPr>
            <p:cNvPr id="160" name="Google Shape;160;p19"/>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9"/>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9"/>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9"/>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9"/>
          <p:cNvSpPr txBox="1"/>
          <p:nvPr/>
        </p:nvSpPr>
        <p:spPr>
          <a:xfrm>
            <a:off x="689400" y="630325"/>
            <a:ext cx="7622700" cy="3223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dirty="0">
                <a:solidFill>
                  <a:srgbClr val="666666"/>
                </a:solidFill>
                <a:latin typeface="DM Serif Text" pitchFamily="2" charset="0"/>
                <a:ea typeface="Open Sans"/>
                <a:cs typeface="Open Sans"/>
                <a:sym typeface="Open Sans"/>
              </a:rPr>
              <a:t>How it Works:</a:t>
            </a:r>
            <a:endParaRPr sz="1600" dirty="0">
              <a:solidFill>
                <a:srgbClr val="666666"/>
              </a:solidFill>
              <a:latin typeface="DM Serif Text" pitchFamily="2" charset="0"/>
              <a:ea typeface="Open Sans"/>
              <a:cs typeface="Open Sans"/>
              <a:sym typeface="Open Sans"/>
            </a:endParaRPr>
          </a:p>
          <a:p>
            <a:pPr marL="0" lvl="0" indent="0" algn="just" rtl="0">
              <a:lnSpc>
                <a:spcPct val="115000"/>
              </a:lnSpc>
              <a:spcBef>
                <a:spcPts val="0"/>
              </a:spcBef>
              <a:spcAft>
                <a:spcPts val="0"/>
              </a:spcAft>
              <a:buNone/>
            </a:pPr>
            <a:endParaRPr sz="1900" dirty="0">
              <a:solidFill>
                <a:srgbClr val="666666"/>
              </a:solidFill>
              <a:latin typeface="Open Sans"/>
              <a:ea typeface="Open Sans"/>
              <a:cs typeface="Open Sans"/>
              <a:sym typeface="Open Sans"/>
            </a:endParaRPr>
          </a:p>
          <a:p>
            <a:pPr marL="0" lvl="0" indent="0" algn="just" rtl="0">
              <a:lnSpc>
                <a:spcPct val="115000"/>
              </a:lnSpc>
              <a:spcBef>
                <a:spcPts val="0"/>
              </a:spcBef>
              <a:spcAft>
                <a:spcPts val="0"/>
              </a:spcAft>
              <a:buNone/>
            </a:pPr>
            <a:endParaRPr sz="1900" dirty="0">
              <a:solidFill>
                <a:srgbClr val="666666"/>
              </a:solidFill>
              <a:latin typeface="Open Sans"/>
              <a:ea typeface="Open Sans"/>
              <a:cs typeface="Open Sans"/>
              <a:sym typeface="Open Sans"/>
            </a:endParaRPr>
          </a:p>
          <a:p>
            <a:pPr marL="1943100" lvl="0" indent="-342900" rtl="0">
              <a:spcBef>
                <a:spcPts val="0"/>
              </a:spcBef>
              <a:spcAft>
                <a:spcPts val="0"/>
              </a:spcAft>
              <a:buClr>
                <a:srgbClr val="FFFFFF"/>
              </a:buClr>
              <a:buSzPts val="1800"/>
              <a:buFont typeface="Open Sans"/>
              <a:buChar char="●"/>
            </a:pPr>
            <a:r>
              <a:rPr lang="en" sz="1800" dirty="0">
                <a:solidFill>
                  <a:srgbClr val="666666"/>
                </a:solidFill>
                <a:latin typeface="Open Sans"/>
                <a:ea typeface="Open Sans"/>
                <a:cs typeface="Open Sans"/>
                <a:sym typeface="Open Sans"/>
              </a:rPr>
              <a:t>Use the Marketplace to chose the health insurance plan you want</a:t>
            </a:r>
            <a:endParaRPr sz="1800" dirty="0">
              <a:solidFill>
                <a:srgbClr val="666666"/>
              </a:solidFill>
              <a:latin typeface="Open Sans"/>
              <a:ea typeface="Open Sans"/>
              <a:cs typeface="Open Sans"/>
              <a:sym typeface="Open Sans"/>
            </a:endParaRPr>
          </a:p>
          <a:p>
            <a:pPr marL="0" lvl="0" indent="0" rtl="0">
              <a:spcBef>
                <a:spcPts val="0"/>
              </a:spcBef>
              <a:spcAft>
                <a:spcPts val="0"/>
              </a:spcAft>
              <a:buNone/>
            </a:pPr>
            <a:endParaRPr lang="en-US" sz="3000" dirty="0">
              <a:solidFill>
                <a:srgbClr val="666666"/>
              </a:solidFill>
              <a:latin typeface="Open Sans"/>
              <a:ea typeface="Open Sans"/>
              <a:cs typeface="Open Sans"/>
              <a:sym typeface="Open Sans"/>
            </a:endParaRPr>
          </a:p>
          <a:p>
            <a:pPr marL="0" lvl="0" indent="0" rtl="0">
              <a:spcBef>
                <a:spcPts val="0"/>
              </a:spcBef>
              <a:spcAft>
                <a:spcPts val="0"/>
              </a:spcAft>
              <a:buNone/>
            </a:pPr>
            <a:endParaRPr sz="3000" dirty="0">
              <a:solidFill>
                <a:srgbClr val="666666"/>
              </a:solidFill>
              <a:latin typeface="Open Sans"/>
              <a:ea typeface="Open Sans"/>
              <a:cs typeface="Open Sans"/>
              <a:sym typeface="Open Sans"/>
            </a:endParaRPr>
          </a:p>
          <a:p>
            <a:pPr marL="1943100" lvl="0" indent="-342900" rtl="0">
              <a:spcBef>
                <a:spcPts val="0"/>
              </a:spcBef>
              <a:spcAft>
                <a:spcPts val="0"/>
              </a:spcAft>
              <a:buClr>
                <a:srgbClr val="FFFFFF"/>
              </a:buClr>
              <a:buSzPts val="1800"/>
              <a:buFont typeface="Open Sans"/>
              <a:buChar char="●"/>
            </a:pPr>
            <a:r>
              <a:rPr lang="en" sz="1800" dirty="0">
                <a:solidFill>
                  <a:srgbClr val="666666"/>
                </a:solidFill>
                <a:latin typeface="Open Sans"/>
                <a:ea typeface="Open Sans"/>
                <a:cs typeface="Open Sans"/>
                <a:sym typeface="Open Sans"/>
              </a:rPr>
              <a:t>Use your Ameriflex card to pay for the individual insurance premiums (or pay out of pocket and get reimbursed)</a:t>
            </a:r>
            <a:endParaRPr sz="1800" dirty="0">
              <a:solidFill>
                <a:srgbClr val="666666"/>
              </a:solidFill>
              <a:latin typeface="Open Sans"/>
              <a:ea typeface="Open Sans"/>
              <a:cs typeface="Open Sans"/>
              <a:sym typeface="Open Sans"/>
            </a:endParaRPr>
          </a:p>
        </p:txBody>
      </p:sp>
      <p:pic>
        <p:nvPicPr>
          <p:cNvPr id="171" name="Google Shape;171;p19"/>
          <p:cNvPicPr preferRelativeResize="0"/>
          <p:nvPr/>
        </p:nvPicPr>
        <p:blipFill>
          <a:blip r:embed="rId3">
            <a:alphaModFix/>
          </a:blip>
          <a:stretch>
            <a:fillRect/>
          </a:stretch>
        </p:blipFill>
        <p:spPr>
          <a:xfrm>
            <a:off x="1158071" y="1309572"/>
            <a:ext cx="1245880" cy="1245890"/>
          </a:xfrm>
          <a:prstGeom prst="rect">
            <a:avLst/>
          </a:prstGeom>
          <a:noFill/>
          <a:ln>
            <a:noFill/>
          </a:ln>
        </p:spPr>
      </p:pic>
      <p:pic>
        <p:nvPicPr>
          <p:cNvPr id="172" name="Google Shape;172;p19"/>
          <p:cNvPicPr preferRelativeResize="0"/>
          <p:nvPr/>
        </p:nvPicPr>
        <p:blipFill>
          <a:blip r:embed="rId4">
            <a:alphaModFix/>
          </a:blip>
          <a:stretch>
            <a:fillRect/>
          </a:stretch>
        </p:blipFill>
        <p:spPr>
          <a:xfrm>
            <a:off x="1158061" y="2914262"/>
            <a:ext cx="1245890" cy="12458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0"/>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179" name="Google Shape;179;p20"/>
          <p:cNvGrpSpPr/>
          <p:nvPr/>
        </p:nvGrpSpPr>
        <p:grpSpPr>
          <a:xfrm>
            <a:off x="7921057" y="4774074"/>
            <a:ext cx="1007356" cy="187965"/>
            <a:chOff x="794550" y="2290675"/>
            <a:chExt cx="6090425" cy="1136425"/>
          </a:xfrm>
        </p:grpSpPr>
        <p:sp>
          <p:nvSpPr>
            <p:cNvPr id="180" name="Google Shape;180;p20"/>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0"/>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0"/>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0"/>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0"/>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0"/>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0"/>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20"/>
          <p:cNvSpPr txBox="1"/>
          <p:nvPr/>
        </p:nvSpPr>
        <p:spPr>
          <a:xfrm>
            <a:off x="518425" y="715375"/>
            <a:ext cx="6648579" cy="3698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dirty="0">
                <a:solidFill>
                  <a:srgbClr val="666666"/>
                </a:solidFill>
                <a:latin typeface="DM Serif Text" pitchFamily="2" charset="0"/>
                <a:ea typeface="Open Sans"/>
                <a:cs typeface="Open Sans"/>
                <a:sym typeface="Open Sans"/>
              </a:rPr>
              <a:t>Pay your individual insurance premiums each month</a:t>
            </a:r>
            <a:endParaRPr sz="1600" dirty="0">
              <a:solidFill>
                <a:srgbClr val="666666"/>
              </a:solidFill>
              <a:latin typeface="DM Serif Text" pitchFamily="2" charset="0"/>
              <a:ea typeface="Open Sans"/>
              <a:cs typeface="Open Sans"/>
              <a:sym typeface="Open Sans"/>
            </a:endParaRPr>
          </a:p>
          <a:p>
            <a:pPr marL="0" lvl="0" indent="0" rtl="0">
              <a:spcBef>
                <a:spcPts val="0"/>
              </a:spcBef>
              <a:spcAft>
                <a:spcPts val="0"/>
              </a:spcAft>
              <a:buClr>
                <a:schemeClr val="dk1"/>
              </a:buClr>
              <a:buSzPts val="1100"/>
              <a:buFont typeface="Arial"/>
              <a:buNone/>
            </a:pPr>
            <a:endParaRPr lang="en" sz="1300" dirty="0">
              <a:solidFill>
                <a:srgbClr val="666666"/>
              </a:solidFill>
              <a:latin typeface="Open Sans"/>
              <a:ea typeface="Open Sans"/>
              <a:cs typeface="Open Sans"/>
              <a:sym typeface="Open Sans"/>
            </a:endParaRPr>
          </a:p>
          <a:p>
            <a:pPr marL="0" lvl="0" indent="0" rtl="0">
              <a:spcBef>
                <a:spcPts val="0"/>
              </a:spcBef>
              <a:spcAft>
                <a:spcPts val="0"/>
              </a:spcAft>
              <a:buClr>
                <a:schemeClr val="dk1"/>
              </a:buClr>
              <a:buSzPts val="1100"/>
              <a:buFont typeface="Arial"/>
              <a:buNone/>
            </a:pPr>
            <a:r>
              <a:rPr lang="en" sz="1300" dirty="0">
                <a:solidFill>
                  <a:srgbClr val="666666"/>
                </a:solidFill>
                <a:latin typeface="Open Sans"/>
                <a:ea typeface="Open Sans"/>
                <a:cs typeface="Open Sans"/>
                <a:sym typeface="Open Sans"/>
              </a:rPr>
              <a:t>If you have an Ameriflex Card, then it is as easy as swiping the card and then submitting paperwork showing proof of coverage. If you are paying for expenses out of pocket, then you will simply submit a claim form &amp; proof of expense for reimbursement.</a:t>
            </a:r>
            <a:endParaRPr sz="1300" dirty="0">
              <a:solidFill>
                <a:srgbClr val="666666"/>
              </a:solidFill>
              <a:latin typeface="Open Sans"/>
              <a:ea typeface="Open Sans"/>
              <a:cs typeface="Open Sans"/>
              <a:sym typeface="Open Sans"/>
            </a:endParaRPr>
          </a:p>
          <a:p>
            <a:pPr marL="0" lvl="0" indent="0" rtl="0">
              <a:spcBef>
                <a:spcPts val="0"/>
              </a:spcBef>
              <a:spcAft>
                <a:spcPts val="0"/>
              </a:spcAft>
              <a:buClr>
                <a:schemeClr val="dk1"/>
              </a:buClr>
              <a:buSzPts val="1100"/>
              <a:buFont typeface="Arial"/>
              <a:buNone/>
            </a:pPr>
            <a:endParaRPr sz="1300" dirty="0">
              <a:solidFill>
                <a:srgbClr val="666666"/>
              </a:solidFill>
              <a:latin typeface="Open Sans"/>
              <a:ea typeface="Open Sans"/>
              <a:cs typeface="Open Sans"/>
              <a:sym typeface="Open Sans"/>
            </a:endParaRPr>
          </a:p>
          <a:p>
            <a:pPr marL="0" lvl="0" indent="0" rtl="0">
              <a:spcBef>
                <a:spcPts val="0"/>
              </a:spcBef>
              <a:spcAft>
                <a:spcPts val="0"/>
              </a:spcAft>
              <a:buClr>
                <a:schemeClr val="dk1"/>
              </a:buClr>
              <a:buSzPts val="1100"/>
              <a:buFont typeface="Arial"/>
              <a:buNone/>
            </a:pPr>
            <a:r>
              <a:rPr lang="en" sz="1300" dirty="0">
                <a:solidFill>
                  <a:srgbClr val="666666"/>
                </a:solidFill>
                <a:latin typeface="Open Sans"/>
                <a:ea typeface="Open Sans"/>
                <a:cs typeface="Open Sans"/>
                <a:sym typeface="Open Sans"/>
              </a:rPr>
              <a:t>How you pay is dependent on what the insurance company will accept, but possibilities include:</a:t>
            </a:r>
            <a:endParaRPr sz="1300" dirty="0">
              <a:solidFill>
                <a:srgbClr val="666666"/>
              </a:solidFill>
              <a:latin typeface="Open Sans"/>
              <a:ea typeface="Open Sans"/>
              <a:cs typeface="Open Sans"/>
              <a:sym typeface="Open Sans"/>
            </a:endParaRPr>
          </a:p>
          <a:p>
            <a:pPr marL="0" lvl="0" indent="0" rtl="0">
              <a:spcBef>
                <a:spcPts val="0"/>
              </a:spcBef>
              <a:spcAft>
                <a:spcPts val="0"/>
              </a:spcAft>
              <a:buClr>
                <a:schemeClr val="dk1"/>
              </a:buClr>
              <a:buSzPts val="1100"/>
              <a:buFont typeface="Arial"/>
              <a:buNone/>
            </a:pPr>
            <a:endParaRPr sz="1300" dirty="0">
              <a:solidFill>
                <a:srgbClr val="666666"/>
              </a:solidFill>
              <a:latin typeface="Open Sans"/>
              <a:ea typeface="Open Sans"/>
              <a:cs typeface="Open Sans"/>
              <a:sym typeface="Open Sans"/>
            </a:endParaRPr>
          </a:p>
          <a:p>
            <a:pPr marL="457200" lvl="0" indent="-311150" rtl="0">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Paying monthly via phone, online, or through a paper bill</a:t>
            </a:r>
            <a:endParaRPr sz="1300" dirty="0">
              <a:solidFill>
                <a:srgbClr val="666666"/>
              </a:solidFill>
              <a:latin typeface="Open Sans"/>
              <a:ea typeface="Open Sans"/>
              <a:cs typeface="Open Sans"/>
              <a:sym typeface="Open Sans"/>
            </a:endParaRPr>
          </a:p>
          <a:p>
            <a:pPr marL="457200" lvl="0" indent="-311150" rtl="0">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Autopay </a:t>
            </a:r>
            <a:endParaRPr sz="1300" dirty="0">
              <a:solidFill>
                <a:srgbClr val="666666"/>
              </a:solidFill>
              <a:latin typeface="Open Sans"/>
              <a:ea typeface="Open Sans"/>
              <a:cs typeface="Open Sans"/>
              <a:sym typeface="Open Sans"/>
            </a:endParaRPr>
          </a:p>
          <a:p>
            <a:pPr marL="457200" lvl="0" indent="-311150" rtl="0">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Syncing your personal bank account, and submitting proper documentation to Ameriflex for reimbursement</a:t>
            </a:r>
            <a:endParaRPr sz="1300"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Clr>
                <a:schemeClr val="dk1"/>
              </a:buClr>
              <a:buSzPts val="1100"/>
              <a:buFont typeface="Arial"/>
              <a:buNone/>
            </a:pPr>
            <a:endParaRPr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None/>
            </a:pPr>
            <a:endParaRPr dirty="0">
              <a:solidFill>
                <a:srgbClr val="666666"/>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197" name="Google Shape;197;p21"/>
          <p:cNvGrpSpPr/>
          <p:nvPr/>
        </p:nvGrpSpPr>
        <p:grpSpPr>
          <a:xfrm>
            <a:off x="7921057" y="4774074"/>
            <a:ext cx="1007356" cy="187965"/>
            <a:chOff x="794550" y="2290675"/>
            <a:chExt cx="6090425" cy="1136425"/>
          </a:xfrm>
        </p:grpSpPr>
        <p:sp>
          <p:nvSpPr>
            <p:cNvPr id="198" name="Google Shape;198;p21"/>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1"/>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1"/>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1"/>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21"/>
          <p:cNvSpPr txBox="1"/>
          <p:nvPr/>
        </p:nvSpPr>
        <p:spPr>
          <a:xfrm>
            <a:off x="518425" y="715375"/>
            <a:ext cx="7973400" cy="3698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dirty="0">
                <a:solidFill>
                  <a:srgbClr val="666666"/>
                </a:solidFill>
                <a:latin typeface="DM Serif Text" pitchFamily="2" charset="0"/>
                <a:ea typeface="Open Sans"/>
                <a:cs typeface="Open Sans"/>
                <a:sym typeface="Open Sans"/>
              </a:rPr>
              <a:t>Types of proof </a:t>
            </a:r>
            <a:endParaRPr sz="1600" dirty="0">
              <a:solidFill>
                <a:srgbClr val="666666"/>
              </a:solidFill>
              <a:latin typeface="DM Serif Text" pitchFamily="2" charset="0"/>
              <a:ea typeface="Open Sans"/>
              <a:cs typeface="Open Sans"/>
              <a:sym typeface="Open Sans"/>
            </a:endParaRPr>
          </a:p>
          <a:p>
            <a:pPr marL="0" lvl="0" indent="0" algn="just" rtl="0">
              <a:lnSpc>
                <a:spcPct val="150000"/>
              </a:lnSpc>
              <a:spcBef>
                <a:spcPts val="0"/>
              </a:spcBef>
              <a:spcAft>
                <a:spcPts val="0"/>
              </a:spcAft>
              <a:buNone/>
            </a:pPr>
            <a:endParaRPr lang="en" sz="1300"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None/>
            </a:pPr>
            <a:r>
              <a:rPr lang="en" sz="1300" dirty="0">
                <a:solidFill>
                  <a:srgbClr val="666666"/>
                </a:solidFill>
                <a:latin typeface="Open Sans"/>
                <a:ea typeface="Open Sans"/>
                <a:cs typeface="Open Sans"/>
                <a:sym typeface="Open Sans"/>
              </a:rPr>
              <a:t>For Premiums this can include just about any type of official report showing:</a:t>
            </a:r>
            <a:endParaRPr sz="1300" dirty="0">
              <a:solidFill>
                <a:srgbClr val="666666"/>
              </a:solidFill>
              <a:latin typeface="Open Sans"/>
              <a:ea typeface="Open Sans"/>
              <a:cs typeface="Open Sans"/>
              <a:sym typeface="Open Sans"/>
            </a:endParaRPr>
          </a:p>
          <a:p>
            <a:pPr marL="457200" lvl="0" indent="-311150" algn="just" rtl="0">
              <a:lnSpc>
                <a:spcPct val="150000"/>
              </a:lnSpc>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Company providing the insurance</a:t>
            </a:r>
            <a:endParaRPr sz="1300" dirty="0">
              <a:solidFill>
                <a:srgbClr val="666666"/>
              </a:solidFill>
              <a:latin typeface="Open Sans"/>
              <a:ea typeface="Open Sans"/>
              <a:cs typeface="Open Sans"/>
              <a:sym typeface="Open Sans"/>
            </a:endParaRPr>
          </a:p>
          <a:p>
            <a:pPr marL="457200" lvl="0" indent="-311150" algn="just" rtl="0">
              <a:lnSpc>
                <a:spcPct val="150000"/>
              </a:lnSpc>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Person covered</a:t>
            </a:r>
            <a:endParaRPr sz="1300" dirty="0">
              <a:solidFill>
                <a:srgbClr val="666666"/>
              </a:solidFill>
              <a:latin typeface="Open Sans"/>
              <a:ea typeface="Open Sans"/>
              <a:cs typeface="Open Sans"/>
              <a:sym typeface="Open Sans"/>
            </a:endParaRPr>
          </a:p>
          <a:p>
            <a:pPr marL="457200" lvl="0" indent="-311150" algn="just" rtl="0">
              <a:lnSpc>
                <a:spcPct val="150000"/>
              </a:lnSpc>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Timeframe of coverage and,</a:t>
            </a:r>
            <a:endParaRPr sz="1300" dirty="0">
              <a:solidFill>
                <a:srgbClr val="666666"/>
              </a:solidFill>
              <a:latin typeface="Open Sans"/>
              <a:ea typeface="Open Sans"/>
              <a:cs typeface="Open Sans"/>
              <a:sym typeface="Open Sans"/>
            </a:endParaRPr>
          </a:p>
          <a:p>
            <a:pPr marL="457200" lvl="0" indent="-311150" algn="just" rtl="0">
              <a:lnSpc>
                <a:spcPct val="150000"/>
              </a:lnSpc>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Cost</a:t>
            </a:r>
            <a:endParaRPr sz="1300"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None/>
            </a:pPr>
            <a:endParaRPr sz="1300"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None/>
            </a:pPr>
            <a:r>
              <a:rPr lang="en" sz="1300" dirty="0">
                <a:solidFill>
                  <a:srgbClr val="666666"/>
                </a:solidFill>
                <a:latin typeface="Open Sans"/>
                <a:ea typeface="Open Sans"/>
                <a:cs typeface="Open Sans"/>
                <a:sym typeface="Open Sans"/>
              </a:rPr>
              <a:t>Types of documentation for medical expenses can include:</a:t>
            </a:r>
            <a:endParaRPr sz="1300" dirty="0">
              <a:solidFill>
                <a:srgbClr val="666666"/>
              </a:solidFill>
              <a:latin typeface="Open Sans"/>
              <a:ea typeface="Open Sans"/>
              <a:cs typeface="Open Sans"/>
              <a:sym typeface="Open Sans"/>
            </a:endParaRPr>
          </a:p>
          <a:p>
            <a:pPr marL="457200" lvl="0" indent="-311150" algn="just" rtl="0">
              <a:lnSpc>
                <a:spcPct val="150000"/>
              </a:lnSpc>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Itemized receipts</a:t>
            </a:r>
            <a:endParaRPr sz="1300" dirty="0">
              <a:solidFill>
                <a:srgbClr val="666666"/>
              </a:solidFill>
              <a:latin typeface="Open Sans"/>
              <a:ea typeface="Open Sans"/>
              <a:cs typeface="Open Sans"/>
              <a:sym typeface="Open Sans"/>
            </a:endParaRPr>
          </a:p>
          <a:p>
            <a:pPr marL="457200" lvl="0" indent="-311150" algn="just" rtl="0">
              <a:lnSpc>
                <a:spcPct val="150000"/>
              </a:lnSpc>
              <a:spcBef>
                <a:spcPts val="0"/>
              </a:spcBef>
              <a:spcAft>
                <a:spcPts val="0"/>
              </a:spcAft>
              <a:buClr>
                <a:srgbClr val="F5DAAC"/>
              </a:buClr>
              <a:buSzPts val="1300"/>
              <a:buFont typeface="Open Sans"/>
              <a:buChar char="●"/>
            </a:pPr>
            <a:r>
              <a:rPr lang="en" sz="1300" dirty="0">
                <a:solidFill>
                  <a:srgbClr val="666666"/>
                </a:solidFill>
                <a:latin typeface="Open Sans"/>
                <a:ea typeface="Open Sans"/>
                <a:cs typeface="Open Sans"/>
                <a:sym typeface="Open Sans"/>
              </a:rPr>
              <a:t>An Explanation of Benefits (EOB)</a:t>
            </a:r>
            <a:endParaRPr sz="1300"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None/>
            </a:pPr>
            <a:endParaRPr dirty="0">
              <a:solidFill>
                <a:srgbClr val="666666"/>
              </a:solidFill>
              <a:latin typeface="Open Sans"/>
              <a:ea typeface="Open Sans"/>
              <a:cs typeface="Open Sans"/>
              <a:sym typeface="Open Sans"/>
            </a:endParaRPr>
          </a:p>
          <a:p>
            <a:pPr marL="0" lvl="0" indent="0" algn="just" rtl="0">
              <a:lnSpc>
                <a:spcPct val="150000"/>
              </a:lnSpc>
              <a:spcBef>
                <a:spcPts val="0"/>
              </a:spcBef>
              <a:spcAft>
                <a:spcPts val="0"/>
              </a:spcAft>
              <a:buNone/>
            </a:pPr>
            <a:endParaRPr dirty="0">
              <a:solidFill>
                <a:srgbClr val="666666"/>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p:nvPr/>
        </p:nvSpPr>
        <p:spPr>
          <a:xfrm flipH="1">
            <a:off x="100" y="-4000"/>
            <a:ext cx="9144000" cy="359400"/>
          </a:xfrm>
          <a:prstGeom prst="rect">
            <a:avLst/>
          </a:prstGeom>
          <a:solidFill>
            <a:srgbClr val="0B7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txBox="1"/>
          <p:nvPr/>
        </p:nvSpPr>
        <p:spPr>
          <a:xfrm>
            <a:off x="85725" y="8371"/>
            <a:ext cx="5928000" cy="2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marL="0" lvl="0" indent="0" algn="l" rtl="0">
              <a:spcBef>
                <a:spcPts val="0"/>
              </a:spcBef>
              <a:spcAft>
                <a:spcPts val="0"/>
              </a:spcAft>
              <a:buNone/>
            </a:pPr>
            <a:endParaRPr sz="1000">
              <a:solidFill>
                <a:schemeClr val="lt1"/>
              </a:solidFill>
              <a:latin typeface="DM Serif Text"/>
              <a:ea typeface="DM Serif Text"/>
              <a:cs typeface="DM Serif Text"/>
              <a:sym typeface="DM Serif Text"/>
            </a:endParaRPr>
          </a:p>
        </p:txBody>
      </p:sp>
      <p:grpSp>
        <p:nvGrpSpPr>
          <p:cNvPr id="215" name="Google Shape;215;p22"/>
          <p:cNvGrpSpPr/>
          <p:nvPr/>
        </p:nvGrpSpPr>
        <p:grpSpPr>
          <a:xfrm>
            <a:off x="7921057" y="4774074"/>
            <a:ext cx="1007356" cy="187965"/>
            <a:chOff x="794550" y="2290675"/>
            <a:chExt cx="6090425" cy="1136425"/>
          </a:xfrm>
        </p:grpSpPr>
        <p:sp>
          <p:nvSpPr>
            <p:cNvPr id="216" name="Google Shape;216;p22"/>
            <p:cNvSpPr/>
            <p:nvPr/>
          </p:nvSpPr>
          <p:spPr>
            <a:xfrm>
              <a:off x="3452175" y="2635325"/>
              <a:ext cx="712875" cy="791775"/>
            </a:xfrm>
            <a:custGeom>
              <a:avLst/>
              <a:gdLst/>
              <a:ahLst/>
              <a:cxnLst/>
              <a:rect l="l" t="t" r="r" b="b"/>
              <a:pathLst>
                <a:path w="28515" h="31671" extrusionOk="0">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a:off x="2378050" y="2636725"/>
              <a:ext cx="1021550" cy="769600"/>
            </a:xfrm>
            <a:custGeom>
              <a:avLst/>
              <a:gdLst/>
              <a:ahLst/>
              <a:cxnLst/>
              <a:rect l="l" t="t" r="r" b="b"/>
              <a:pathLst>
                <a:path w="40862" h="30784" extrusionOk="0">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6307750" y="2654700"/>
              <a:ext cx="577225" cy="751625"/>
            </a:xfrm>
            <a:custGeom>
              <a:avLst/>
              <a:gdLst/>
              <a:ahLst/>
              <a:cxnLst/>
              <a:rect l="l" t="t" r="r" b="b"/>
              <a:pathLst>
                <a:path w="23089" h="30065" extrusionOk="0">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a:off x="4916650" y="2290675"/>
              <a:ext cx="418025" cy="1114275"/>
            </a:xfrm>
            <a:custGeom>
              <a:avLst/>
              <a:gdLst/>
              <a:ahLst/>
              <a:cxnLst/>
              <a:rect l="l" t="t" r="r" b="b"/>
              <a:pathLst>
                <a:path w="16721" h="44571" extrusionOk="0">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p:nvPr/>
          </p:nvSpPr>
          <p:spPr>
            <a:xfrm>
              <a:off x="5402475" y="2293450"/>
              <a:ext cx="137075" cy="1111500"/>
            </a:xfrm>
            <a:custGeom>
              <a:avLst/>
              <a:gdLst/>
              <a:ahLst/>
              <a:cxnLst/>
              <a:rect l="l" t="t" r="r" b="b"/>
              <a:pathLst>
                <a:path w="5483" h="44460" extrusionOk="0">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a:off x="4219025" y="2646400"/>
              <a:ext cx="401425" cy="759925"/>
            </a:xfrm>
            <a:custGeom>
              <a:avLst/>
              <a:gdLst/>
              <a:ahLst/>
              <a:cxnLst/>
              <a:rect l="l" t="t" r="r" b="b"/>
              <a:pathLst>
                <a:path w="16057" h="30397" extrusionOk="0">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a:off x="4699325" y="2654700"/>
              <a:ext cx="135675" cy="750250"/>
            </a:xfrm>
            <a:custGeom>
              <a:avLst/>
              <a:gdLst/>
              <a:ahLst/>
              <a:cxnLst/>
              <a:rect l="l" t="t" r="r" b="b"/>
              <a:pathLst>
                <a:path w="5427" h="30010" extrusionOk="0">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p:nvPr/>
          </p:nvSpPr>
          <p:spPr>
            <a:xfrm>
              <a:off x="4699325" y="2290675"/>
              <a:ext cx="135675" cy="156425"/>
            </a:xfrm>
            <a:custGeom>
              <a:avLst/>
              <a:gdLst/>
              <a:ahLst/>
              <a:cxnLst/>
              <a:rect l="l" t="t" r="r" b="b"/>
              <a:pathLst>
                <a:path w="5427" h="6257" extrusionOk="0">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p:nvPr/>
          </p:nvSpPr>
          <p:spPr>
            <a:xfrm>
              <a:off x="5596275" y="2635325"/>
              <a:ext cx="712875" cy="791775"/>
            </a:xfrm>
            <a:custGeom>
              <a:avLst/>
              <a:gdLst/>
              <a:ahLst/>
              <a:cxnLst/>
              <a:rect l="l" t="t" r="r" b="b"/>
              <a:pathLst>
                <a:path w="28515" h="31671" extrusionOk="0">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p:nvPr/>
          </p:nvSpPr>
          <p:spPr>
            <a:xfrm>
              <a:off x="794550" y="2297600"/>
              <a:ext cx="1533700" cy="1103200"/>
            </a:xfrm>
            <a:custGeom>
              <a:avLst/>
              <a:gdLst/>
              <a:ahLst/>
              <a:cxnLst/>
              <a:rect l="l" t="t" r="r" b="b"/>
              <a:pathLst>
                <a:path w="61348" h="44128" extrusionOk="0">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2"/>
          <p:cNvSpPr txBox="1"/>
          <p:nvPr/>
        </p:nvSpPr>
        <p:spPr>
          <a:xfrm>
            <a:off x="518425" y="715375"/>
            <a:ext cx="7159382" cy="3698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600" dirty="0">
                <a:solidFill>
                  <a:srgbClr val="666666"/>
                </a:solidFill>
                <a:latin typeface="DM Serif Text" pitchFamily="2" charset="0"/>
                <a:ea typeface="Open Sans"/>
                <a:cs typeface="Open Sans"/>
                <a:sym typeface="Open Sans"/>
              </a:rPr>
              <a:t>Important notes:</a:t>
            </a:r>
            <a:endParaRPr sz="1600" dirty="0">
              <a:solidFill>
                <a:srgbClr val="666666"/>
              </a:solidFill>
              <a:latin typeface="DM Serif Text" pitchFamily="2" charset="0"/>
              <a:ea typeface="Open Sans"/>
              <a:cs typeface="Open Sans"/>
              <a:sym typeface="Open Sans"/>
            </a:endParaRPr>
          </a:p>
          <a:p>
            <a:pPr marL="0" lvl="0" indent="0" rtl="0">
              <a:lnSpc>
                <a:spcPct val="115000"/>
              </a:lnSpc>
              <a:spcBef>
                <a:spcPts val="0"/>
              </a:spcBef>
              <a:spcAft>
                <a:spcPts val="0"/>
              </a:spcAft>
              <a:buNone/>
            </a:pPr>
            <a:endParaRPr sz="1600" dirty="0">
              <a:solidFill>
                <a:srgbClr val="666666"/>
              </a:solidFill>
              <a:latin typeface="Open Sans"/>
              <a:ea typeface="Open Sans"/>
              <a:cs typeface="Open Sans"/>
              <a:sym typeface="Open Sans"/>
            </a:endParaRPr>
          </a:p>
          <a:p>
            <a:pPr marL="628650" lvl="0" indent="-323850" rtl="0">
              <a:spcBef>
                <a:spcPts val="0"/>
              </a:spcBef>
              <a:spcAft>
                <a:spcPts val="600"/>
              </a:spcAft>
              <a:buClr>
                <a:srgbClr val="F5DAAC"/>
              </a:buClr>
              <a:buSzPts val="1500"/>
              <a:buFont typeface="Open Sans"/>
              <a:buChar char="●"/>
            </a:pPr>
            <a:r>
              <a:rPr lang="en" dirty="0">
                <a:solidFill>
                  <a:srgbClr val="666666"/>
                </a:solidFill>
                <a:latin typeface="Open Sans"/>
                <a:ea typeface="Open Sans"/>
                <a:cs typeface="Open Sans"/>
                <a:sym typeface="Open Sans"/>
              </a:rPr>
              <a:t>The funds are made available to you at the beginning of the defined plan year.</a:t>
            </a:r>
            <a:endParaRPr dirty="0">
              <a:solidFill>
                <a:srgbClr val="666666"/>
              </a:solidFill>
              <a:latin typeface="Open Sans"/>
              <a:ea typeface="Open Sans"/>
              <a:cs typeface="Open Sans"/>
              <a:sym typeface="Open Sans"/>
            </a:endParaRPr>
          </a:p>
          <a:p>
            <a:pPr marL="628650" lvl="0" indent="-323850" rtl="0">
              <a:spcBef>
                <a:spcPts val="0"/>
              </a:spcBef>
              <a:spcAft>
                <a:spcPts val="600"/>
              </a:spcAft>
              <a:buClr>
                <a:srgbClr val="F5DAAC"/>
              </a:buClr>
              <a:buSzPts val="1500"/>
              <a:buFont typeface="Open Sans"/>
              <a:buChar char="●"/>
            </a:pPr>
            <a:r>
              <a:rPr lang="en" dirty="0">
                <a:solidFill>
                  <a:srgbClr val="666666"/>
                </a:solidFill>
                <a:latin typeface="Open Sans"/>
                <a:ea typeface="Open Sans"/>
                <a:cs typeface="Open Sans"/>
                <a:sym typeface="Open Sans"/>
              </a:rPr>
              <a:t>Since the ICHRA is employer funded, you as the employee will be required to submit documentation for an expense to identify the expense was allowed and within the employer’s parameters.</a:t>
            </a:r>
            <a:endParaRPr dirty="0">
              <a:solidFill>
                <a:srgbClr val="666666"/>
              </a:solidFill>
              <a:latin typeface="Open Sans"/>
              <a:ea typeface="Open Sans"/>
              <a:cs typeface="Open Sans"/>
              <a:sym typeface="Open Sans"/>
            </a:endParaRPr>
          </a:p>
          <a:p>
            <a:pPr marL="628650" lvl="0" indent="-323850" rtl="0">
              <a:spcBef>
                <a:spcPts val="0"/>
              </a:spcBef>
              <a:spcAft>
                <a:spcPts val="600"/>
              </a:spcAft>
              <a:buClr>
                <a:srgbClr val="F5DAAC"/>
              </a:buClr>
              <a:buSzPts val="1500"/>
              <a:buFont typeface="Open Sans"/>
              <a:buChar char="●"/>
            </a:pPr>
            <a:r>
              <a:rPr lang="en" dirty="0">
                <a:solidFill>
                  <a:srgbClr val="666666"/>
                </a:solidFill>
                <a:latin typeface="Open Sans"/>
                <a:ea typeface="Open Sans"/>
                <a:cs typeface="Open Sans"/>
                <a:sym typeface="Open Sans"/>
              </a:rPr>
              <a:t>If you want to purchase an individual health insurance plan that costs more than what the ICHRA reimburses, you can have the difference deducted from your paycheck, pre-tax, through a Premium Only Plan (POP).</a:t>
            </a:r>
            <a:endParaRPr dirty="0">
              <a:solidFill>
                <a:srgbClr val="666666"/>
              </a:solidFill>
              <a:latin typeface="Open Sans"/>
              <a:ea typeface="Open Sans"/>
              <a:cs typeface="Open Sans"/>
              <a:sym typeface="Open Sans"/>
            </a:endParaRPr>
          </a:p>
          <a:p>
            <a:pPr marL="628650" lvl="0" indent="-323850" rtl="0">
              <a:spcBef>
                <a:spcPts val="0"/>
              </a:spcBef>
              <a:spcAft>
                <a:spcPts val="600"/>
              </a:spcAft>
              <a:buClr>
                <a:srgbClr val="F5DAAC"/>
              </a:buClr>
              <a:buSzPts val="1500"/>
              <a:buFont typeface="Open Sans"/>
              <a:buChar char="●"/>
            </a:pPr>
            <a:r>
              <a:rPr lang="en" dirty="0">
                <a:solidFill>
                  <a:srgbClr val="666666"/>
                </a:solidFill>
                <a:latin typeface="Open Sans"/>
                <a:ea typeface="Open Sans"/>
                <a:cs typeface="Open Sans"/>
                <a:sym typeface="Open Sans"/>
              </a:rPr>
              <a:t>Short - term, limited - duration insurance (STLDI) premiums do not qualify.</a:t>
            </a:r>
            <a:endParaRPr dirty="0">
              <a:solidFill>
                <a:srgbClr val="666666"/>
              </a:solidFill>
              <a:latin typeface="Open Sans"/>
              <a:ea typeface="Open Sans"/>
              <a:cs typeface="Open Sans"/>
              <a:sym typeface="Open Sans"/>
            </a:endParaRPr>
          </a:p>
          <a:p>
            <a:pPr marL="628650" lvl="0" indent="-323850" rtl="0">
              <a:spcBef>
                <a:spcPts val="0"/>
              </a:spcBef>
              <a:spcAft>
                <a:spcPts val="600"/>
              </a:spcAft>
              <a:buClr>
                <a:srgbClr val="F5DAAC"/>
              </a:buClr>
              <a:buSzPts val="1500"/>
              <a:buFont typeface="Open Sans"/>
              <a:buChar char="●"/>
            </a:pPr>
            <a:r>
              <a:rPr lang="en" dirty="0">
                <a:solidFill>
                  <a:srgbClr val="666666"/>
                </a:solidFill>
                <a:latin typeface="Open Sans"/>
                <a:ea typeface="Open Sans"/>
                <a:cs typeface="Open Sans"/>
                <a:sym typeface="Open Sans"/>
              </a:rPr>
              <a:t>If you qualify for and choose to use premium tax credits, you may not also use your ICHRA funds.</a:t>
            </a:r>
            <a:endParaRPr dirty="0">
              <a:solidFill>
                <a:srgbClr val="666666"/>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807</Words>
  <Application>Microsoft Office PowerPoint</Application>
  <PresentationFormat>On-screen Show (16:9)</PresentationFormat>
  <Paragraphs>69</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Noto Sans Symbols</vt:lpstr>
      <vt:lpstr>Open Sans</vt:lpstr>
      <vt:lpstr>DM Serif Text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Ameriflex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White</dc:creator>
  <cp:lastModifiedBy>James White</cp:lastModifiedBy>
  <cp:revision>2</cp:revision>
  <dcterms:modified xsi:type="dcterms:W3CDTF">2024-09-25T18:02:13Z</dcterms:modified>
</cp:coreProperties>
</file>